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3" r:id="rId2"/>
    <p:sldId id="257" r:id="rId3"/>
    <p:sldId id="259" r:id="rId4"/>
    <p:sldId id="327" r:id="rId5"/>
    <p:sldId id="258" r:id="rId6"/>
    <p:sldId id="332" r:id="rId7"/>
    <p:sldId id="331" r:id="rId8"/>
    <p:sldId id="328" r:id="rId9"/>
    <p:sldId id="330" r:id="rId10"/>
    <p:sldId id="263" r:id="rId11"/>
    <p:sldId id="264" r:id="rId12"/>
    <p:sldId id="325" r:id="rId13"/>
    <p:sldId id="265" r:id="rId14"/>
    <p:sldId id="326" r:id="rId15"/>
    <p:sldId id="270" r:id="rId16"/>
    <p:sldId id="297" r:id="rId17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Barlow" panose="00000500000000000000" pitchFamily="2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6F"/>
    <a:srgbClr val="CE2052"/>
    <a:srgbClr val="9DC6ED"/>
    <a:srgbClr val="061524"/>
    <a:srgbClr val="0E2E4D"/>
    <a:srgbClr val="C4BD97"/>
    <a:srgbClr val="403632"/>
    <a:srgbClr val="79584E"/>
    <a:srgbClr val="55332D"/>
    <a:srgbClr val="B7E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7AEEA-1696-D58B-4786-AB3462141A94}" v="187" dt="2024-11-22T21:57:34.470"/>
    <p1510:client id="{4932349F-FB44-7033-A688-9D95EF6329A1}" v="652" dt="2024-11-23T00:15:51.067"/>
    <p1510:client id="{4FFBAE7C-977B-7FD9-58D0-3B7A1BCF1CA9}" v="23" dt="2024-11-23T23:45:51.843"/>
    <p1510:client id="{798AE024-465B-A6CB-1792-C7A0FF8329AF}" v="7" dt="2024-11-24T01:59:35.709"/>
    <p1510:client id="{8435B31D-7060-A558-736F-8118573A855E}" v="81" dt="2024-11-23T20:16:07.230"/>
    <p1510:client id="{85AC8171-6B00-AE75-871B-9358DEE6E725}" v="21" dt="2024-11-23T18:57:48.420"/>
    <p1510:client id="{90A793A5-AFD2-06BF-EF78-E2B7F026FD56}" v="38" dt="2024-11-24T18:08:13.323"/>
    <p1510:client id="{9E3ECEFF-596C-AAA7-F3F4-65613E1DAA15}" v="15" dt="2024-11-24T06:21:29.254"/>
    <p1510:client id="{9FC848FB-915E-8F6C-7C20-6D8491FC0495}" v="3" dt="2024-11-24T00:27:55.773"/>
    <p1510:client id="{B9F2A2B4-FB20-1361-B3D3-63F4D38615A8}" v="92" dt="2024-11-24T00:18:10.410"/>
    <p1510:client id="{BB971662-7868-E7DE-38B7-0469546D38D8}" v="7" dt="2024-11-23T19:22:43.237"/>
    <p1510:client id="{BF0DD11A-D71F-082F-C243-12C802D1DF5D}" v="28" dt="2024-11-23T19:33:25.532"/>
    <p1510:client id="{DEC5D34C-AC87-8E1B-718C-9DDABB04672E}" v="1656" dt="2024-11-23T06:53:32.022"/>
    <p1510:client id="{E710C3F8-0476-89F4-258F-2DD1FF740EEC}" v="30" dt="2024-11-23T16:33:24.555"/>
    <p1510:client id="{F8713D89-1DFB-0578-2196-510EBF1B96B5}" v="159" dt="2024-11-22T21:41:37.13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20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65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8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0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39552" y="836712"/>
            <a:ext cx="4571504" cy="1800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gradFill>
                  <a:gsLst>
                    <a:gs pos="67066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91422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1154687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57032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3157727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189549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603257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817767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1176645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247127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14216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360981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358349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0917" y="179542"/>
            <a:ext cx="7785579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509606" cy="476938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003E6F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003E6F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003E6F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003E6F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003E6F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50917" y="179542"/>
            <a:ext cx="7641563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509606" cy="476938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508104" y="3068960"/>
            <a:ext cx="3635896" cy="218603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9854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90623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AFA"/>
          </a:solidFill>
          <a:ln/>
        </p:spPr>
      </p:sp>
    </p:spTree>
    <p:extLst>
      <p:ext uri="{BB962C8B-B14F-4D97-AF65-F5344CB8AC3E}">
        <p14:creationId xmlns:p14="http://schemas.microsoft.com/office/powerpoint/2010/main" val="202126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67024" y="275995"/>
            <a:ext cx="3835335" cy="180020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Barlow"/>
                <a:ea typeface="Calibri"/>
              </a:rPr>
              <a:t>ADTA 5130</a:t>
            </a:r>
            <a:br>
              <a:rPr lang="en-US" b="1">
                <a:latin typeface="Barlow"/>
                <a:ea typeface="Calibri"/>
                <a:cs typeface="Calibri"/>
              </a:rPr>
            </a:br>
            <a:r>
              <a:rPr lang="en-US" sz="2800" b="1">
                <a:solidFill>
                  <a:schemeClr val="bg1"/>
                </a:solidFill>
                <a:latin typeface="Barlow"/>
                <a:ea typeface="Calibri"/>
                <a:cs typeface="Calibri Light"/>
              </a:rPr>
              <a:t>Flight Price Prediction </a:t>
            </a:r>
            <a:endParaRPr lang="en-US">
              <a:solidFill>
                <a:schemeClr val="bg1"/>
              </a:solidFill>
              <a:latin typeface="Barlow"/>
            </a:endParaRPr>
          </a:p>
          <a:p>
            <a:br>
              <a:rPr lang="en-US" b="1">
                <a:latin typeface="Barlow"/>
                <a:ea typeface="Calibri"/>
              </a:rPr>
            </a:br>
            <a:r>
              <a:rPr lang="en-US" sz="3000" b="1">
                <a:solidFill>
                  <a:schemeClr val="bg1"/>
                </a:solidFill>
                <a:latin typeface="Barlow"/>
                <a:ea typeface="Calibri"/>
              </a:rPr>
              <a:t>Project Presentation </a:t>
            </a:r>
            <a:br>
              <a:rPr lang="en-US" sz="3000" b="1">
                <a:latin typeface="Barlow"/>
                <a:ea typeface="Calibri"/>
              </a:rPr>
            </a:br>
            <a:r>
              <a:rPr lang="en-US" sz="3000" b="1">
                <a:solidFill>
                  <a:schemeClr val="bg1"/>
                </a:solidFill>
                <a:latin typeface="Barlow"/>
                <a:ea typeface="Calibri"/>
              </a:rPr>
              <a:t>        </a:t>
            </a:r>
            <a:r>
              <a:rPr lang="en-US" sz="2400" b="1">
                <a:solidFill>
                  <a:schemeClr val="bg1"/>
                </a:solidFill>
                <a:latin typeface="Barlow"/>
                <a:ea typeface="Calibri"/>
              </a:rPr>
              <a:t>Group 3C</a:t>
            </a:r>
            <a:br>
              <a:rPr lang="en-US" sz="2400" b="1">
                <a:latin typeface="Barlow"/>
                <a:ea typeface="Calibri"/>
              </a:rPr>
            </a:br>
            <a:br>
              <a:rPr lang="en-US" sz="2400" b="1">
                <a:latin typeface="Barlow"/>
                <a:ea typeface="Calibri"/>
              </a:rPr>
            </a:br>
            <a:endParaRPr lang="en-US" sz="2400" b="1">
              <a:solidFill>
                <a:schemeClr val="bg1"/>
              </a:solidFill>
              <a:latin typeface="Barlow"/>
              <a:ea typeface="Calibri"/>
              <a:cs typeface="Calibri"/>
            </a:endParaRPr>
          </a:p>
          <a:p>
            <a:endParaRPr lang="en-US" altLang="ko-KR" sz="2400">
              <a:solidFill>
                <a:srgbClr val="9DC6ED"/>
              </a:solidFill>
              <a:cs typeface="Calibri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349F5A-7D0A-2831-4E12-59511C4A8E81}"/>
              </a:ext>
            </a:extLst>
          </p:cNvPr>
          <p:cNvSpPr txBox="1"/>
          <p:nvPr/>
        </p:nvSpPr>
        <p:spPr>
          <a:xfrm>
            <a:off x="5118418" y="537672"/>
            <a:ext cx="4224537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Calibri"/>
              </a:rPr>
              <a:t>                  </a:t>
            </a:r>
            <a:r>
              <a:rPr lang="en-US" sz="1600" b="1">
                <a:latin typeface="Calibri"/>
              </a:rPr>
              <a:t>    </a:t>
            </a:r>
            <a:r>
              <a:rPr lang="en-US" sz="1600" b="1">
                <a:solidFill>
                  <a:schemeClr val="tx2">
                    <a:lumMod val="76000"/>
                  </a:schemeClr>
                </a:solidFill>
                <a:latin typeface="Calibri"/>
              </a:rPr>
              <a:t>Team Members:</a:t>
            </a:r>
            <a:endParaRPr lang="en-US" sz="1600" b="1">
              <a:solidFill>
                <a:schemeClr val="tx2">
                  <a:lumMod val="76000"/>
                </a:schemeClr>
              </a:solidFill>
              <a:latin typeface="Calibri"/>
              <a:cs typeface="Calibri"/>
            </a:endParaRPr>
          </a:p>
          <a:p>
            <a:endParaRPr lang="en-US" sz="1400" b="1">
              <a:solidFill>
                <a:schemeClr val="tx2">
                  <a:lumMod val="76000"/>
                </a:schemeClr>
              </a:solidFill>
              <a:latin typeface="Barlow"/>
              <a:cs typeface="Calibri"/>
            </a:endParaRPr>
          </a:p>
          <a:p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     1. </a:t>
            </a:r>
            <a:r>
              <a:rPr lang="en-US" sz="1400" b="1" err="1">
                <a:solidFill>
                  <a:schemeClr val="tx2">
                    <a:lumMod val="76000"/>
                  </a:schemeClr>
                </a:solidFill>
                <a:latin typeface="Barlow"/>
              </a:rPr>
              <a:t>Deepeka</a:t>
            </a:r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 Gurunathan</a:t>
            </a:r>
            <a:endParaRPr lang="en-US" sz="1400" b="1">
              <a:solidFill>
                <a:schemeClr val="tx2">
                  <a:lumMod val="76000"/>
                </a:schemeClr>
              </a:solidFill>
              <a:latin typeface="Barlow"/>
              <a:cs typeface="Calibri"/>
            </a:endParaRPr>
          </a:p>
          <a:p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     2. </a:t>
            </a:r>
            <a:r>
              <a:rPr lang="en-US" sz="1400" b="1" err="1">
                <a:solidFill>
                  <a:schemeClr val="tx2">
                    <a:lumMod val="76000"/>
                  </a:schemeClr>
                </a:solidFill>
                <a:latin typeface="Barlow"/>
              </a:rPr>
              <a:t>Kavivarshini</a:t>
            </a:r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 </a:t>
            </a:r>
            <a:r>
              <a:rPr lang="en-US" sz="1400" b="1" err="1">
                <a:solidFill>
                  <a:schemeClr val="tx2">
                    <a:lumMod val="76000"/>
                  </a:schemeClr>
                </a:solidFill>
                <a:latin typeface="Barlow"/>
              </a:rPr>
              <a:t>Kandhasami</a:t>
            </a:r>
            <a:endParaRPr lang="en-US" sz="1400" b="1">
              <a:solidFill>
                <a:schemeClr val="tx2">
                  <a:lumMod val="76000"/>
                </a:schemeClr>
              </a:solidFill>
              <a:latin typeface="Barlow"/>
              <a:cs typeface="Calibri"/>
            </a:endParaRPr>
          </a:p>
          <a:p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     3. Srilakshmi Ragha Nikhitha </a:t>
            </a:r>
            <a:r>
              <a:rPr lang="en-US" sz="1400" b="1" err="1">
                <a:solidFill>
                  <a:schemeClr val="tx2">
                    <a:lumMod val="76000"/>
                  </a:schemeClr>
                </a:solidFill>
                <a:latin typeface="Barlow"/>
              </a:rPr>
              <a:t>Savithena</a:t>
            </a:r>
            <a:endParaRPr lang="en-US" sz="1400" b="1">
              <a:solidFill>
                <a:schemeClr val="tx2">
                  <a:lumMod val="76000"/>
                </a:schemeClr>
              </a:solidFill>
              <a:latin typeface="Barlow"/>
              <a:cs typeface="Calibri"/>
            </a:endParaRPr>
          </a:p>
          <a:p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     4. Sai Swetha </a:t>
            </a:r>
            <a:r>
              <a:rPr lang="en-US" sz="1400" b="1" err="1">
                <a:solidFill>
                  <a:schemeClr val="tx2">
                    <a:lumMod val="76000"/>
                  </a:schemeClr>
                </a:solidFill>
                <a:latin typeface="Barlow"/>
              </a:rPr>
              <a:t>Annem</a:t>
            </a:r>
            <a:endParaRPr lang="en-US" sz="1400" b="1">
              <a:solidFill>
                <a:schemeClr val="tx2">
                  <a:lumMod val="76000"/>
                </a:schemeClr>
              </a:solidFill>
              <a:latin typeface="Barlow"/>
              <a:cs typeface="Calibri"/>
            </a:endParaRPr>
          </a:p>
          <a:p>
            <a:r>
              <a:rPr lang="en-US" sz="1400" b="1">
                <a:solidFill>
                  <a:schemeClr val="tx2">
                    <a:lumMod val="76000"/>
                  </a:schemeClr>
                </a:solidFill>
                <a:latin typeface="Barlow"/>
              </a:rPr>
              <a:t>     5. Vaishnavi Govind Bhamare</a:t>
            </a:r>
            <a:endParaRPr lang="en-US" sz="1400" b="1">
              <a:solidFill>
                <a:schemeClr val="tx2">
                  <a:lumMod val="76000"/>
                </a:schemeClr>
              </a:solidFill>
              <a:latin typeface="Barlow"/>
              <a:cs typeface="Calibri"/>
            </a:endParaRPr>
          </a:p>
          <a:p>
            <a:endParaRPr lang="en-US" b="1">
              <a:cs typeface="Calibri Light"/>
            </a:endParaRPr>
          </a:p>
        </p:txBody>
      </p:sp>
      <p:pic>
        <p:nvPicPr>
          <p:cNvPr id="3" name="Record (online-voice-recorder.com)">
            <a:hlinkClick r:id="" action="ppaction://media"/>
            <a:extLst>
              <a:ext uri="{FF2B5EF4-FFF2-40B4-BE49-F238E27FC236}">
                <a16:creationId xmlns:a16="http://schemas.microsoft.com/office/drawing/2014/main" id="{B031203C-6F91-B549-AE96-E8A642308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0537" y="207936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8246" y="9280"/>
            <a:ext cx="3563466" cy="44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2000" b="1">
                <a:solidFill>
                  <a:srgbClr val="1F1E1E"/>
                </a:solidFill>
                <a:latin typeface="Barlow"/>
                <a:ea typeface="Alexandria Semi Bold"/>
                <a:cs typeface="Calibri Light"/>
              </a:rPr>
              <a:t>              </a:t>
            </a:r>
            <a:r>
              <a:rPr lang="en-US" sz="3200" b="1">
                <a:solidFill>
                  <a:srgbClr val="1F1E1E"/>
                </a:solidFill>
                <a:latin typeface="Barlow"/>
                <a:ea typeface="Alexandria Semi Bold"/>
                <a:cs typeface="Calibri Light"/>
              </a:rPr>
              <a:t>Hypothesis</a:t>
            </a:r>
            <a:endParaRPr lang="en-US" sz="3200" b="1">
              <a:latin typeface="Barlow"/>
              <a:cs typeface="Calibri Ligh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18280" y="3126844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3</a:t>
            </a:r>
          </a:p>
        </p:txBody>
      </p:sp>
      <p:sp>
        <p:nvSpPr>
          <p:cNvPr id="6" name="Text 3"/>
          <p:cNvSpPr/>
          <p:nvPr/>
        </p:nvSpPr>
        <p:spPr>
          <a:xfrm>
            <a:off x="838502" y="3204336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>
                <a:solidFill>
                  <a:srgbClr val="3B3535"/>
                </a:solidFill>
                <a:latin typeface="Barlow"/>
                <a:ea typeface="Alexandria Semi Bold"/>
                <a:cs typeface="Calibri"/>
              </a:rPr>
              <a:t>Distance</a:t>
            </a:r>
          </a:p>
        </p:txBody>
      </p:sp>
      <p:sp>
        <p:nvSpPr>
          <p:cNvPr id="7" name="Text 4"/>
          <p:cNvSpPr/>
          <p:nvPr/>
        </p:nvSpPr>
        <p:spPr>
          <a:xfrm>
            <a:off x="834819" y="3524822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>
                <a:solidFill>
                  <a:srgbClr val="3B3535"/>
                </a:solidFill>
                <a:latin typeface="Barlow"/>
                <a:ea typeface="Sora Light" pitchFamily="34" charset="-122"/>
                <a:cs typeface="Sora Light" pitchFamily="34" charset="-120"/>
              </a:rPr>
              <a:t>Shorter distance may result in lower ticket prices due to lower demand.</a:t>
            </a:r>
            <a:endParaRPr lang="en-US" sz="1200">
              <a:latin typeface="Barlow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562483" y="3126844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cs typeface="Calibri Light"/>
              </a:rPr>
              <a:t>7</a:t>
            </a:r>
          </a:p>
        </p:txBody>
      </p:sp>
      <p:sp>
        <p:nvSpPr>
          <p:cNvPr id="10" name="Text 7"/>
          <p:cNvSpPr/>
          <p:nvPr/>
        </p:nvSpPr>
        <p:spPr>
          <a:xfrm>
            <a:off x="4033591" y="3204732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>
                <a:solidFill>
                  <a:srgbClr val="3B3535"/>
                </a:solidFill>
                <a:latin typeface="Barlow"/>
                <a:ea typeface="Alexandria Semi Bold"/>
              </a:rPr>
              <a:t>Fuel Surcharge</a:t>
            </a:r>
            <a:endParaRPr lang="en-US" sz="1400" b="1">
              <a:solidFill>
                <a:srgbClr val="3B3535"/>
              </a:solidFill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033592" y="3618401"/>
            <a:ext cx="244740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Fuel Surcharge might be associated with higher ticket prices.</a:t>
            </a:r>
            <a:endParaRPr lang="en-US" sz="1200">
              <a:solidFill>
                <a:srgbClr val="3B3535"/>
              </a:solidFill>
              <a:latin typeface="Barlow"/>
              <a:ea typeface="Sora Light"/>
              <a:cs typeface="Calibri Ligh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18564" y="4409137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cs typeface="Calibri Light"/>
              </a:rPr>
              <a:t>4</a:t>
            </a:r>
          </a:p>
        </p:txBody>
      </p:sp>
      <p:sp>
        <p:nvSpPr>
          <p:cNvPr id="14" name="Text 11"/>
          <p:cNvSpPr/>
          <p:nvPr/>
        </p:nvSpPr>
        <p:spPr>
          <a:xfrm>
            <a:off x="847112" y="4496033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>
                <a:solidFill>
                  <a:srgbClr val="3B3535"/>
                </a:solidFill>
                <a:latin typeface="Barlow"/>
                <a:ea typeface="Alexandria Semi Bold"/>
                <a:cs typeface="Calibri"/>
              </a:rPr>
              <a:t>Luggage Allowance</a:t>
            </a:r>
          </a:p>
        </p:txBody>
      </p:sp>
      <p:sp>
        <p:nvSpPr>
          <p:cNvPr id="15" name="Text 12"/>
          <p:cNvSpPr/>
          <p:nvPr/>
        </p:nvSpPr>
        <p:spPr>
          <a:xfrm>
            <a:off x="833744" y="4853339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Flights with extra luggage allowance are expected to have higher prices in international routes.</a:t>
            </a:r>
            <a:endParaRPr lang="en-US" sz="1200">
              <a:latin typeface="Barlow"/>
              <a:ea typeface="Sora Light"/>
              <a:cs typeface="Calibri Light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556762" y="4395769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cs typeface="Calibri Light"/>
              </a:rPr>
              <a:t>8</a:t>
            </a:r>
          </a:p>
        </p:txBody>
      </p:sp>
      <p:sp>
        <p:nvSpPr>
          <p:cNvPr id="18" name="Text 15"/>
          <p:cNvSpPr/>
          <p:nvPr/>
        </p:nvSpPr>
        <p:spPr>
          <a:xfrm>
            <a:off x="4042882" y="4496033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400" b="1">
                <a:solidFill>
                  <a:srgbClr val="3B3535"/>
                </a:solidFill>
                <a:latin typeface="Barlow"/>
                <a:ea typeface="Alexandria Semi Bold"/>
              </a:rPr>
              <a:t>Seat Availability</a:t>
            </a:r>
            <a:endParaRPr lang="en-US" sz="1400" b="1">
              <a:solidFill>
                <a:srgbClr val="3B3535"/>
              </a:solidFill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3982724" y="4856341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 dirty="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Seat Availability may impact the price, the fewer the seats, the higher the price.</a:t>
            </a:r>
            <a:endParaRPr lang="en-US" sz="1200" dirty="0">
              <a:solidFill>
                <a:srgbClr val="3B3535"/>
              </a:solidFill>
              <a:latin typeface="Barlow"/>
              <a:ea typeface="Sora Light"/>
              <a:cs typeface="Calibri Light"/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7E460030-50CD-3A89-AC08-6330266085AC}"/>
              </a:ext>
            </a:extLst>
          </p:cNvPr>
          <p:cNvSpPr/>
          <p:nvPr/>
        </p:nvSpPr>
        <p:spPr>
          <a:xfrm>
            <a:off x="838501" y="697360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Flight Duration</a:t>
            </a:r>
            <a:endParaRPr lang="en-US" sz="1400" b="1">
              <a:solidFill>
                <a:srgbClr val="000000"/>
              </a:solidFill>
              <a:latin typeface="Barlow"/>
              <a:ea typeface="+mn-lt"/>
              <a:cs typeface="+mn-lt"/>
            </a:endParaRPr>
          </a:p>
          <a:p>
            <a:pPr>
              <a:lnSpc>
                <a:spcPts val="1750"/>
              </a:lnSpc>
            </a:pPr>
            <a:endParaRPr lang="en-US" sz="1200" b="1">
              <a:solidFill>
                <a:srgbClr val="000000"/>
              </a:solidFill>
              <a:latin typeface="Barlow"/>
              <a:ea typeface="Alexandria Semi Bold"/>
              <a:cs typeface="Segoe UI"/>
            </a:endParaRPr>
          </a:p>
          <a:p>
            <a:endParaRPr lang="en-US" sz="1200" b="1">
              <a:solidFill>
                <a:srgbClr val="3B3535"/>
              </a:solidFill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B86C72CC-B927-0A5D-2473-61C26BF3F733}"/>
              </a:ext>
            </a:extLst>
          </p:cNvPr>
          <p:cNvSpPr/>
          <p:nvPr/>
        </p:nvSpPr>
        <p:spPr>
          <a:xfrm>
            <a:off x="315278" y="697359"/>
            <a:ext cx="304651" cy="314337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1</a:t>
            </a:r>
            <a:endParaRPr lang="en-US" sz="1250">
              <a:cs typeface="Calibri Light"/>
            </a:endParaRPr>
          </a:p>
          <a:p>
            <a:endParaRPr lang="en-US" sz="1200" b="1">
              <a:latin typeface="Barlow"/>
              <a:cs typeface="Calibri Light"/>
            </a:endParaRPr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DB551DCF-DA6D-A09E-B529-AD0FBADC24EB}"/>
              </a:ext>
            </a:extLst>
          </p:cNvPr>
          <p:cNvSpPr/>
          <p:nvPr/>
        </p:nvSpPr>
        <p:spPr>
          <a:xfrm>
            <a:off x="318279" y="1869533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2</a:t>
            </a:r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140A6281-3254-98BF-2858-002C4D0E6B17}"/>
              </a:ext>
            </a:extLst>
          </p:cNvPr>
          <p:cNvSpPr/>
          <p:nvPr/>
        </p:nvSpPr>
        <p:spPr>
          <a:xfrm>
            <a:off x="3562954" y="658614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5</a:t>
            </a: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9B1AD5CE-8C82-C33F-0A6B-8875647A4385}"/>
              </a:ext>
            </a:extLst>
          </p:cNvPr>
          <p:cNvSpPr/>
          <p:nvPr/>
        </p:nvSpPr>
        <p:spPr>
          <a:xfrm>
            <a:off x="3561596" y="1805410"/>
            <a:ext cx="304651" cy="304651"/>
          </a:xfrm>
          <a:prstGeom prst="roundRect">
            <a:avLst>
              <a:gd name="adj" fmla="val 18669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chemeClr val="bg1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6</a:t>
            </a: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18FC7D18-9079-04FA-1789-1FBA8A440B34}"/>
              </a:ext>
            </a:extLst>
          </p:cNvPr>
          <p:cNvSpPr/>
          <p:nvPr/>
        </p:nvSpPr>
        <p:spPr>
          <a:xfrm>
            <a:off x="838501" y="1866813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Airlines</a:t>
            </a:r>
            <a:endParaRPr lang="en-US" sz="1400" b="1">
              <a:solidFill>
                <a:srgbClr val="000000"/>
              </a:solidFill>
              <a:latin typeface="Barlow"/>
              <a:ea typeface="+mn-lt"/>
              <a:cs typeface="+mn-lt"/>
            </a:endParaRPr>
          </a:p>
          <a:p>
            <a:pPr>
              <a:lnSpc>
                <a:spcPts val="1750"/>
              </a:lnSpc>
            </a:pPr>
            <a:endParaRPr lang="en-US" sz="1200" b="1">
              <a:solidFill>
                <a:srgbClr val="000000"/>
              </a:solidFill>
              <a:latin typeface="Barlow"/>
              <a:ea typeface="Alexandria Semi Bold"/>
              <a:cs typeface="Segoe UI"/>
            </a:endParaRPr>
          </a:p>
          <a:p>
            <a:endParaRPr lang="en-US" sz="1200" b="1">
              <a:solidFill>
                <a:srgbClr val="3B3535"/>
              </a:solidFill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E5C78707-B838-1E96-1589-721681654DAE}"/>
              </a:ext>
            </a:extLst>
          </p:cNvPr>
          <p:cNvSpPr/>
          <p:nvPr/>
        </p:nvSpPr>
        <p:spPr>
          <a:xfrm>
            <a:off x="4032987" y="697360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3B3535"/>
                </a:solidFill>
                <a:latin typeface="Barlow"/>
                <a:ea typeface="+mn-lt"/>
                <a:cs typeface="+mn-lt"/>
              </a:rPr>
              <a:t>Holiday Period </a:t>
            </a:r>
            <a:endParaRPr lang="en-US" sz="1400" b="1">
              <a:solidFill>
                <a:srgbClr val="000000"/>
              </a:solidFill>
              <a:latin typeface="Barlow"/>
              <a:ea typeface="+mn-lt"/>
              <a:cs typeface="+mn-lt"/>
            </a:endParaRPr>
          </a:p>
          <a:p>
            <a:pPr>
              <a:lnSpc>
                <a:spcPts val="1750"/>
              </a:lnSpc>
            </a:pPr>
            <a:endParaRPr lang="en-US" sz="1200" b="1">
              <a:solidFill>
                <a:srgbClr val="000000"/>
              </a:solidFill>
              <a:latin typeface="Barlow"/>
              <a:ea typeface="Alexandria Semi Bold"/>
              <a:cs typeface="Segoe UI"/>
            </a:endParaRPr>
          </a:p>
          <a:p>
            <a:endParaRPr lang="en-US" sz="1200" b="1">
              <a:solidFill>
                <a:srgbClr val="3B3535"/>
              </a:solidFill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D3B4D965-53C6-7518-5B74-02504239AF24}"/>
              </a:ext>
            </a:extLst>
          </p:cNvPr>
          <p:cNvSpPr/>
          <p:nvPr/>
        </p:nvSpPr>
        <p:spPr>
          <a:xfrm>
            <a:off x="4032986" y="1887261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3B3535"/>
                </a:solidFill>
                <a:latin typeface="Barlow"/>
                <a:ea typeface="Alexandria Semi Bold"/>
                <a:cs typeface="Calibri Light"/>
              </a:rPr>
              <a:t>Advance Booking Days</a:t>
            </a:r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246BCFBD-05E9-7222-1E1E-F906AE2C94BF}"/>
              </a:ext>
            </a:extLst>
          </p:cNvPr>
          <p:cNvSpPr/>
          <p:nvPr/>
        </p:nvSpPr>
        <p:spPr>
          <a:xfrm>
            <a:off x="838501" y="2171609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>
                <a:solidFill>
                  <a:srgbClr val="3B3535"/>
                </a:solidFill>
                <a:latin typeface="Barlow"/>
                <a:ea typeface="Sora Light"/>
              </a:rPr>
              <a:t>Flight prices vary from airlines to airlines due to several factors such as comfort, entertainment, and etc.</a:t>
            </a:r>
          </a:p>
        </p:txBody>
      </p:sp>
      <p:sp>
        <p:nvSpPr>
          <p:cNvPr id="37" name="Text 4">
            <a:extLst>
              <a:ext uri="{FF2B5EF4-FFF2-40B4-BE49-F238E27FC236}">
                <a16:creationId xmlns:a16="http://schemas.microsoft.com/office/drawing/2014/main" id="{5C11139F-8FB0-2E84-F1D1-85C53B319BC0}"/>
              </a:ext>
            </a:extLst>
          </p:cNvPr>
          <p:cNvSpPr/>
          <p:nvPr/>
        </p:nvSpPr>
        <p:spPr>
          <a:xfrm>
            <a:off x="838502" y="1004195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Shorter distance may result in lower ticket prices due to lower demand.</a:t>
            </a:r>
            <a:endParaRPr lang="en-US" sz="1200">
              <a:latin typeface="Barlow"/>
              <a:ea typeface="Sora Light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5D78BFB2-42B2-54CD-4E70-74A39557A66E}"/>
              </a:ext>
            </a:extLst>
          </p:cNvPr>
          <p:cNvSpPr/>
          <p:nvPr/>
        </p:nvSpPr>
        <p:spPr>
          <a:xfrm>
            <a:off x="4032987" y="1003514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3B3535"/>
                </a:solidFill>
                <a:latin typeface="Barlow"/>
                <a:ea typeface="+mn-lt"/>
                <a:cs typeface="+mn-lt"/>
              </a:rPr>
              <a:t>Holiday period might be associated with higher ticket prices, reflecting increased travel demand.</a:t>
            </a:r>
            <a:endParaRPr lang="en-US" sz="1200">
              <a:solidFill>
                <a:srgbClr val="000000"/>
              </a:solidFill>
              <a:latin typeface="Barlow"/>
              <a:ea typeface="+mn-lt"/>
              <a:cs typeface="+mn-lt"/>
            </a:endParaRPr>
          </a:p>
          <a:p>
            <a:pPr>
              <a:lnSpc>
                <a:spcPts val="1688"/>
              </a:lnSpc>
            </a:pPr>
            <a:endParaRPr lang="en-US" sz="1200">
              <a:solidFill>
                <a:srgbClr val="3B3535"/>
              </a:solidFill>
              <a:latin typeface="Barlow"/>
              <a:ea typeface="Sora Light"/>
            </a:endParaRP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D991C55A-9C96-3C02-0D95-E9F97115805B}"/>
              </a:ext>
            </a:extLst>
          </p:cNvPr>
          <p:cNvSpPr/>
          <p:nvPr/>
        </p:nvSpPr>
        <p:spPr>
          <a:xfrm>
            <a:off x="4032987" y="2166680"/>
            <a:ext cx="2447404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200" dirty="0">
                <a:solidFill>
                  <a:srgbClr val="3B3535"/>
                </a:solidFill>
                <a:latin typeface="Barlow"/>
                <a:ea typeface="Sora Light"/>
              </a:rPr>
              <a:t>Advance Booking days is one of the prime factors in deciding the flight price.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B2F341-6F17-3647-136A-D65FF0E18415}"/>
              </a:ext>
            </a:extLst>
          </p:cNvPr>
          <p:cNvSpPr txBox="1"/>
          <p:nvPr/>
        </p:nvSpPr>
        <p:spPr>
          <a:xfrm>
            <a:off x="835265" y="3621324"/>
            <a:ext cx="27255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3B3535"/>
                </a:solidFill>
                <a:latin typeface="Barlow"/>
                <a:ea typeface="맑은 고딕"/>
                <a:cs typeface="Segoe UI"/>
              </a:rPr>
              <a:t>1</a:t>
            </a:r>
            <a:r>
              <a:rPr lang="en-US" sz="1200">
                <a:solidFill>
                  <a:srgbClr val="000000"/>
                </a:solidFill>
                <a:latin typeface="Barlow"/>
                <a:ea typeface="맑은 고딕"/>
                <a:cs typeface="Segoe UI"/>
              </a:rPr>
              <a:t>​</a:t>
            </a:r>
            <a:endParaRPr lang="en-US" sz="1200">
              <a:latin typeface="Barlow"/>
            </a:endParaRPr>
          </a:p>
          <a:p>
            <a:r>
              <a:rPr lang="en-US" sz="1200">
                <a:latin typeface="Barlow"/>
                <a:cs typeface="Segoe UI"/>
              </a:rPr>
              <a:t>​</a:t>
            </a:r>
            <a:endParaRPr lang="en-US" sz="1200">
              <a:latin typeface="Barlow"/>
            </a:endParaRPr>
          </a:p>
        </p:txBody>
      </p:sp>
      <p:pic>
        <p:nvPicPr>
          <p:cNvPr id="5" name="Picture 4" descr="A white scale with a question mark and a clock&#10;&#10;Description automatically generated">
            <a:extLst>
              <a:ext uri="{FF2B5EF4-FFF2-40B4-BE49-F238E27FC236}">
                <a16:creationId xmlns:a16="http://schemas.microsoft.com/office/drawing/2014/main" id="{2326E58F-CEC4-1602-61C3-5366C8476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103" y="7856"/>
            <a:ext cx="2630143" cy="6850145"/>
          </a:xfrm>
          <a:prstGeom prst="rect">
            <a:avLst/>
          </a:prstGeom>
        </p:spPr>
      </p:pic>
      <p:pic>
        <p:nvPicPr>
          <p:cNvPr id="2" name="Record (online-voice-recorder.com)-3">
            <a:hlinkClick r:id="" action="ppaction://media"/>
            <a:extLst>
              <a:ext uri="{FF2B5EF4-FFF2-40B4-BE49-F238E27FC236}">
                <a16:creationId xmlns:a16="http://schemas.microsoft.com/office/drawing/2014/main" id="{B4F3D873-35C1-9AEA-3A4A-55BFB8ACA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05347" y="5656038"/>
            <a:ext cx="512802" cy="518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5308" y="249130"/>
            <a:ext cx="3607519" cy="44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3200" b="1">
                <a:solidFill>
                  <a:srgbClr val="1F1E1E"/>
                </a:solidFill>
                <a:latin typeface="Barlow"/>
                <a:ea typeface="Alexandria Semi Bold"/>
                <a:cs typeface="Calibri"/>
              </a:rPr>
              <a:t>          Modeling</a:t>
            </a:r>
            <a:endParaRPr lang="en-US" sz="3200">
              <a:latin typeface="Barlow"/>
              <a:cs typeface="Calibri Light"/>
            </a:endParaRPr>
          </a:p>
        </p:txBody>
      </p:sp>
      <p:sp>
        <p:nvSpPr>
          <p:cNvPr id="4" name="Text 1"/>
          <p:cNvSpPr/>
          <p:nvPr/>
        </p:nvSpPr>
        <p:spPr>
          <a:xfrm>
            <a:off x="242999" y="1178023"/>
            <a:ext cx="4663028" cy="91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600" dirty="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We performed a one-way ANOVA to investigate the effects of the holiday period on flight prices. ANOVA tests the null hypothesis and confirms that there is a statistically significant difference exist between the means of groups.</a:t>
            </a:r>
            <a:endParaRPr lang="en-US" sz="1600" dirty="0">
              <a:latin typeface="Barlow"/>
              <a:ea typeface="Sora Ligh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3943" y="3476105"/>
            <a:ext cx="2281982" cy="446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400" b="1">
                <a:solidFill>
                  <a:srgbClr val="3B3535"/>
                </a:solidFill>
                <a:latin typeface="Barlow"/>
                <a:ea typeface="Alexandria Semi Bold"/>
                <a:cs typeface="Calibri"/>
              </a:rPr>
              <a:t>0.04</a:t>
            </a:r>
            <a:endParaRPr lang="en-US" sz="2400" b="1">
              <a:latin typeface="Barlow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4049" y="4092104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P-value</a:t>
            </a:r>
            <a:endParaRPr lang="en-US" sz="1600" b="1"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59001" y="3476105"/>
            <a:ext cx="2282056" cy="446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400" b="1">
                <a:solidFill>
                  <a:srgbClr val="3B3535"/>
                </a:solidFill>
                <a:latin typeface="Calibri"/>
                <a:ea typeface="Alexandria Semi Bold"/>
                <a:cs typeface="Calibri"/>
              </a:rPr>
              <a:t>4.12</a:t>
            </a:r>
            <a:endParaRPr lang="en-US" sz="2400" b="1">
              <a:latin typeface="Calibri"/>
              <a:cs typeface="Calibri"/>
            </a:endParaRPr>
          </a:p>
        </p:txBody>
      </p:sp>
      <p:sp>
        <p:nvSpPr>
          <p:cNvPr id="8" name="Text 5"/>
          <p:cNvSpPr/>
          <p:nvPr/>
        </p:nvSpPr>
        <p:spPr>
          <a:xfrm>
            <a:off x="3209181" y="4092104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F-statistic</a:t>
            </a:r>
            <a:endParaRPr lang="en-US" sz="1600" b="1">
              <a:latin typeface="Barlow"/>
              <a:ea typeface="맑은 고딕"/>
              <a:cs typeface="Calibri Ligh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3941" y="5441179"/>
            <a:ext cx="8262889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800" b="1">
                <a:latin typeface="Barlow"/>
                <a:ea typeface="Sora Light"/>
                <a:cs typeface="Sora Light" pitchFamily="34" charset="-120"/>
              </a:rPr>
              <a:t>The ANOVA results indicated a </a:t>
            </a:r>
            <a:r>
              <a:rPr lang="en-US" sz="1800" b="1">
                <a:solidFill>
                  <a:srgbClr val="00B050"/>
                </a:solidFill>
                <a:latin typeface="Barlow"/>
                <a:ea typeface="Sora Light"/>
                <a:cs typeface="Sora Light" pitchFamily="34" charset="-120"/>
              </a:rPr>
              <a:t>significant difference </a:t>
            </a:r>
            <a:r>
              <a:rPr lang="en-US" sz="1800" b="1">
                <a:latin typeface="Barlow"/>
                <a:ea typeface="Sora Light"/>
                <a:cs typeface="Sora Light" pitchFamily="34" charset="-120"/>
              </a:rPr>
              <a:t>in average flight prices during holiday days,  suggesting that holiday days does impact ticket costs.</a:t>
            </a:r>
            <a:endParaRPr lang="en-US" sz="1800" b="1">
              <a:latin typeface="Barlow"/>
              <a:ea typeface="Sora Light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775D9A3-71AC-2A48-A3ED-6DDD910F6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92" y="2322192"/>
            <a:ext cx="4872281" cy="1151813"/>
          </a:xfrm>
          <a:prstGeom prst="rect">
            <a:avLst/>
          </a:prstGeom>
        </p:spPr>
      </p:pic>
      <p:pic>
        <p:nvPicPr>
          <p:cNvPr id="12" name="Picture 11" descr="A chart of a box plot&#10;&#10;Description automatically generated">
            <a:extLst>
              <a:ext uri="{FF2B5EF4-FFF2-40B4-BE49-F238E27FC236}">
                <a16:creationId xmlns:a16="http://schemas.microsoft.com/office/drawing/2014/main" id="{E61F0BF1-C1FF-E99F-2A45-12AAB5861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457" y="925025"/>
            <a:ext cx="3658081" cy="4188368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B73D5D14-185B-1146-BCF0-73ED00C5F386}"/>
              </a:ext>
            </a:extLst>
          </p:cNvPr>
          <p:cNvSpPr/>
          <p:nvPr/>
        </p:nvSpPr>
        <p:spPr>
          <a:xfrm>
            <a:off x="243000" y="686850"/>
            <a:ext cx="3607519" cy="44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1600" b="1">
                <a:solidFill>
                  <a:srgbClr val="1F1E1E"/>
                </a:solidFill>
                <a:latin typeface="Barlow"/>
                <a:ea typeface="Alexandria Semi Bold"/>
                <a:cs typeface="Calibri"/>
              </a:rPr>
              <a:t>Analysis of Variance – Holiday Period </a:t>
            </a:r>
          </a:p>
        </p:txBody>
      </p:sp>
      <p:pic>
        <p:nvPicPr>
          <p:cNvPr id="2" name="One Way ANOVA">
            <a:hlinkClick r:id="" action="ppaction://media"/>
            <a:extLst>
              <a:ext uri="{FF2B5EF4-FFF2-40B4-BE49-F238E27FC236}">
                <a16:creationId xmlns:a16="http://schemas.microsoft.com/office/drawing/2014/main" id="{9B869A24-27A6-804B-6F9B-95B84EA23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75582" y="4531951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64" y="637291"/>
            <a:ext cx="3429000" cy="4263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8334" y="413800"/>
            <a:ext cx="3607519" cy="44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2000" b="1">
                <a:solidFill>
                  <a:srgbClr val="1F1E1E"/>
                </a:solidFill>
                <a:latin typeface="Barlow"/>
                <a:ea typeface="Alexandria Semi Bold"/>
                <a:cs typeface="Calibri"/>
              </a:rPr>
              <a:t>Two- Way ANOVA</a:t>
            </a:r>
            <a:endParaRPr lang="en-US" sz="2000" b="1">
              <a:latin typeface="Barlow"/>
              <a:cs typeface="Calibri Light"/>
            </a:endParaRPr>
          </a:p>
        </p:txBody>
      </p:sp>
      <p:sp>
        <p:nvSpPr>
          <p:cNvPr id="4" name="Text 1"/>
          <p:cNvSpPr/>
          <p:nvPr/>
        </p:nvSpPr>
        <p:spPr>
          <a:xfrm>
            <a:off x="337801" y="858903"/>
            <a:ext cx="476711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600" dirty="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We performed a two-way ANOVA to investigate the airline and class type against flight prices. ANOVA tests the null hypothesis that there is no significant difference between the means of groups.</a:t>
            </a:r>
            <a:endParaRPr lang="en-US" sz="1600" dirty="0">
              <a:latin typeface="Barlow"/>
              <a:ea typeface="Sora Ligh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3943" y="3476105"/>
            <a:ext cx="2281982" cy="446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400" b="1">
                <a:solidFill>
                  <a:srgbClr val="3B3535"/>
                </a:solidFill>
                <a:latin typeface="Barlow"/>
                <a:ea typeface="Alexandria Semi Bold"/>
              </a:rPr>
              <a:t>0.99</a:t>
            </a:r>
            <a:endParaRPr lang="en-US" sz="2400" b="1">
              <a:latin typeface="Barlow"/>
            </a:endParaRPr>
          </a:p>
        </p:txBody>
      </p:sp>
      <p:sp>
        <p:nvSpPr>
          <p:cNvPr id="6" name="Text 3"/>
          <p:cNvSpPr/>
          <p:nvPr/>
        </p:nvSpPr>
        <p:spPr>
          <a:xfrm>
            <a:off x="724049" y="4092104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P-value</a:t>
            </a:r>
            <a:endParaRPr lang="en-US" sz="1600" b="1">
              <a:latin typeface="Barlow"/>
              <a:ea typeface="Alexandria Semi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59001" y="3476105"/>
            <a:ext cx="2282056" cy="446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00"/>
              </a:lnSpc>
              <a:buNone/>
            </a:pPr>
            <a:r>
              <a:rPr lang="en-US" sz="2400" b="1">
                <a:solidFill>
                  <a:srgbClr val="3B3535"/>
                </a:solidFill>
                <a:latin typeface="Barlow"/>
                <a:ea typeface="Alexandria Semi Bold"/>
              </a:rPr>
              <a:t>0.254</a:t>
            </a:r>
          </a:p>
        </p:txBody>
      </p:sp>
      <p:sp>
        <p:nvSpPr>
          <p:cNvPr id="8" name="Text 5"/>
          <p:cNvSpPr/>
          <p:nvPr/>
        </p:nvSpPr>
        <p:spPr>
          <a:xfrm>
            <a:off x="3209181" y="4092104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F-statistic</a:t>
            </a:r>
            <a:endParaRPr lang="en-US" sz="1600" b="1">
              <a:latin typeface="Barlow"/>
              <a:ea typeface="Alexandria Semi Bold"/>
            </a:endParaRPr>
          </a:p>
        </p:txBody>
      </p:sp>
      <p:sp>
        <p:nvSpPr>
          <p:cNvPr id="9" name="Text 6"/>
          <p:cNvSpPr/>
          <p:nvPr/>
        </p:nvSpPr>
        <p:spPr>
          <a:xfrm>
            <a:off x="348253" y="5346911"/>
            <a:ext cx="8616391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800">
                <a:latin typeface="Barlow"/>
                <a:ea typeface="Sora Light"/>
                <a:cs typeface="Sora Light" pitchFamily="34" charset="-120"/>
              </a:rPr>
              <a:t>The ANOVA results indicated that there is </a:t>
            </a:r>
            <a:r>
              <a:rPr lang="en-US" sz="1800" b="1">
                <a:solidFill>
                  <a:schemeClr val="accent2"/>
                </a:solidFill>
                <a:latin typeface="Barlow"/>
                <a:ea typeface="Sora Light"/>
                <a:cs typeface="Sora Light" pitchFamily="34" charset="-120"/>
              </a:rPr>
              <a:t>no significant difference</a:t>
            </a:r>
            <a:r>
              <a:rPr lang="en-US" sz="1800">
                <a:solidFill>
                  <a:schemeClr val="accent2"/>
                </a:solidFill>
                <a:latin typeface="Barlow"/>
                <a:ea typeface="Sora Light"/>
                <a:cs typeface="Sora Light" pitchFamily="34" charset="-120"/>
              </a:rPr>
              <a:t> </a:t>
            </a:r>
            <a:r>
              <a:rPr lang="en-US" sz="1800">
                <a:latin typeface="Barlow"/>
                <a:ea typeface="Sora Light"/>
                <a:cs typeface="Sora Light" pitchFamily="34" charset="-120"/>
              </a:rPr>
              <a:t>in average flight prices with respect to airlines and class types, suggesting these factors do not impact ticket prices.</a:t>
            </a:r>
            <a:endParaRPr lang="en-US" sz="1800">
              <a:latin typeface="Barlow"/>
              <a:ea typeface="Sora Light"/>
            </a:endParaRPr>
          </a:p>
        </p:txBody>
      </p:sp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0BE85F6-1A64-9DB6-E1E5-E6C7C38C2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25" y="1839802"/>
            <a:ext cx="4329839" cy="1389133"/>
          </a:xfrm>
          <a:prstGeom prst="rect">
            <a:avLst/>
          </a:prstGeom>
        </p:spPr>
      </p:pic>
      <p:pic>
        <p:nvPicPr>
          <p:cNvPr id="10" name="Record (online-voice-recorder.com) (2)">
            <a:hlinkClick r:id="" action="ppaction://media"/>
            <a:extLst>
              <a:ext uri="{FF2B5EF4-FFF2-40B4-BE49-F238E27FC236}">
                <a16:creationId xmlns:a16="http://schemas.microsoft.com/office/drawing/2014/main" id="{FE4EFB40-A51B-F5E9-E0D3-BD46FD26B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35361" y="440527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8333" y="434243"/>
            <a:ext cx="6827750" cy="44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2400" b="1">
                <a:latin typeface="Barlow"/>
                <a:ea typeface="Alexandria Semi Bold"/>
                <a:cs typeface="Alexandria Semi Bold" pitchFamily="34" charset="-120"/>
              </a:rPr>
              <a:t>Regression Analysis </a:t>
            </a:r>
            <a:r>
              <a:rPr lang="en-US" sz="2400" b="1">
                <a:latin typeface="Barlow"/>
                <a:ea typeface="Alexandria Semi Bold"/>
                <a:cs typeface="Calibri Light"/>
              </a:rPr>
              <a:t>– </a:t>
            </a:r>
            <a:r>
              <a:rPr lang="en-US" sz="2400" b="1">
                <a:latin typeface="Barlow"/>
                <a:ea typeface="맑은 고딕"/>
                <a:cs typeface="Calibri Light"/>
              </a:rPr>
              <a:t>Simple Linear Regression</a:t>
            </a:r>
          </a:p>
          <a:p>
            <a:pPr>
              <a:lnSpc>
                <a:spcPts val="3500"/>
              </a:lnSpc>
            </a:pPr>
            <a:endParaRPr lang="en-US" sz="2400" b="1">
              <a:latin typeface="Barlow"/>
              <a:cs typeface="Calibri Light"/>
            </a:endParaRPr>
          </a:p>
        </p:txBody>
      </p:sp>
      <p:sp>
        <p:nvSpPr>
          <p:cNvPr id="4" name="Text 1"/>
          <p:cNvSpPr/>
          <p:nvPr/>
        </p:nvSpPr>
        <p:spPr>
          <a:xfrm>
            <a:off x="338333" y="1082761"/>
            <a:ext cx="8624082" cy="629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400">
                <a:solidFill>
                  <a:srgbClr val="3B3535"/>
                </a:solidFill>
                <a:latin typeface="Barlow"/>
                <a:ea typeface="Sora Light"/>
                <a:cs typeface="Times New Roman"/>
              </a:rPr>
              <a:t>Regression analysis is a statistical method used to predict the relationship between variables. It helps us understand how changes in one variable (independent) affect another (dependent) variable.</a:t>
            </a:r>
          </a:p>
          <a:p>
            <a:pPr>
              <a:lnSpc>
                <a:spcPts val="1688"/>
              </a:lnSpc>
            </a:pPr>
            <a:endParaRPr lang="en-US" sz="1050">
              <a:solidFill>
                <a:srgbClr val="3B3535"/>
              </a:solidFill>
              <a:latin typeface="Times New Roman"/>
              <a:ea typeface="Sora Light"/>
              <a:cs typeface="Times New Roman"/>
            </a:endParaRPr>
          </a:p>
          <a:p>
            <a:pPr>
              <a:lnSpc>
                <a:spcPts val="1688"/>
              </a:lnSpc>
            </a:pPr>
            <a:r>
              <a:rPr lang="en-US" sz="1600" b="1" i="1">
                <a:solidFill>
                  <a:srgbClr val="0F4761"/>
                </a:solidFill>
                <a:latin typeface="Barlow"/>
                <a:ea typeface="+mn-lt"/>
                <a:cs typeface="Times New Roman"/>
              </a:rPr>
              <a:t>Simple Linear Regression with Duration and Flight Price</a:t>
            </a:r>
          </a:p>
          <a:p>
            <a:pPr>
              <a:lnSpc>
                <a:spcPts val="1688"/>
              </a:lnSpc>
            </a:pPr>
            <a:endParaRPr lang="en-US" sz="1100" b="1" i="1">
              <a:solidFill>
                <a:srgbClr val="0F4761"/>
              </a:solidFill>
              <a:latin typeface="Times New Roman"/>
              <a:cs typeface="Times New Roman"/>
            </a:endParaRP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7FA518E-4762-F818-106A-A6015FCE7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26" y="2074759"/>
            <a:ext cx="4978832" cy="37305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A6AFF5-F5A0-B1D9-40BA-BD74B680F06E}"/>
              </a:ext>
            </a:extLst>
          </p:cNvPr>
          <p:cNvSpPr txBox="1"/>
          <p:nvPr/>
        </p:nvSpPr>
        <p:spPr>
          <a:xfrm>
            <a:off x="5578770" y="2072511"/>
            <a:ext cx="3472865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Barlow"/>
                <a:cs typeface="Times New Roman"/>
              </a:rPr>
              <a:t>R-squared (0.000): </a:t>
            </a:r>
            <a:r>
              <a:rPr lang="en-US" sz="1400" dirty="0">
                <a:latin typeface="Barlow"/>
                <a:cs typeface="Times New Roman"/>
              </a:rPr>
              <a:t>R-squared shows that </a:t>
            </a:r>
            <a:r>
              <a:rPr lang="en-US" sz="1400" b="1" dirty="0">
                <a:latin typeface="Barlow"/>
                <a:cs typeface="Times New Roman"/>
              </a:rPr>
              <a:t>Flight Duration</a:t>
            </a:r>
            <a:r>
              <a:rPr lang="en-US" sz="1400" dirty="0">
                <a:latin typeface="Barlow"/>
                <a:cs typeface="Times New Roman"/>
              </a:rPr>
              <a:t> explains none of the </a:t>
            </a:r>
          </a:p>
          <a:p>
            <a:r>
              <a:rPr lang="en-US" sz="1400" dirty="0">
                <a:latin typeface="Barlow"/>
                <a:cs typeface="Times New Roman"/>
              </a:rPr>
              <a:t>variance in Flight Price. </a:t>
            </a:r>
          </a:p>
          <a:p>
            <a:endParaRPr lang="en-US" sz="1400" dirty="0">
              <a:latin typeface="Barlow"/>
              <a:cs typeface="Times New Roman"/>
            </a:endParaRPr>
          </a:p>
          <a:p>
            <a:r>
              <a:rPr lang="en-US" sz="1400" b="1" dirty="0">
                <a:latin typeface="Barlow"/>
                <a:cs typeface="Times New Roman"/>
              </a:rPr>
              <a:t>Adjusted R-squared (-0.000): </a:t>
            </a:r>
            <a:r>
              <a:rPr lang="en-US" sz="1400" dirty="0">
                <a:latin typeface="Barlow"/>
                <a:cs typeface="Times New Roman"/>
              </a:rPr>
              <a:t>Even after </a:t>
            </a:r>
          </a:p>
          <a:p>
            <a:r>
              <a:rPr lang="en-US" sz="1400" dirty="0">
                <a:latin typeface="Barlow"/>
                <a:cs typeface="Times New Roman"/>
              </a:rPr>
              <a:t>adjusting for the number of predictors, the model has no explanatory power for </a:t>
            </a:r>
          </a:p>
          <a:p>
            <a:r>
              <a:rPr lang="en-US" sz="1400" dirty="0">
                <a:latin typeface="Barlow"/>
                <a:cs typeface="Times New Roman"/>
              </a:rPr>
              <a:t>predicting Flight Prices. </a:t>
            </a:r>
          </a:p>
          <a:p>
            <a:endParaRPr lang="en-US" sz="1400" dirty="0">
              <a:latin typeface="Barlow"/>
              <a:cs typeface="Times New Roman"/>
            </a:endParaRPr>
          </a:p>
          <a:p>
            <a:r>
              <a:rPr lang="en-US" sz="1400" b="1" dirty="0">
                <a:latin typeface="Barlow"/>
                <a:cs typeface="Times New Roman"/>
              </a:rPr>
              <a:t>F-statistic (0.2103, p = 0.647): The</a:t>
            </a:r>
            <a:r>
              <a:rPr lang="en-US" sz="1400" dirty="0">
                <a:latin typeface="Barlow"/>
                <a:cs typeface="Times New Roman"/>
              </a:rPr>
              <a:t> low </a:t>
            </a:r>
          </a:p>
          <a:p>
            <a:r>
              <a:rPr lang="en-US" sz="1400" dirty="0">
                <a:latin typeface="Barlow"/>
                <a:cs typeface="Times New Roman"/>
              </a:rPr>
              <a:t>F-statistic and its high p-value </a:t>
            </a:r>
          </a:p>
          <a:p>
            <a:r>
              <a:rPr lang="en-US" sz="1400" dirty="0">
                <a:latin typeface="Barlow"/>
                <a:cs typeface="Times New Roman"/>
              </a:rPr>
              <a:t>indicate that the model is </a:t>
            </a:r>
            <a:r>
              <a:rPr lang="en-US" sz="1400" b="1" dirty="0">
                <a:solidFill>
                  <a:srgbClr val="C00000"/>
                </a:solidFill>
                <a:latin typeface="Barlow"/>
                <a:cs typeface="Times New Roman"/>
              </a:rPr>
              <a:t>not statistically significant,</a:t>
            </a:r>
            <a:r>
              <a:rPr lang="en-US" sz="1400" dirty="0">
                <a:latin typeface="Barlow"/>
                <a:cs typeface="Times New Roman"/>
              </a:rPr>
              <a:t> and Flight Duration </a:t>
            </a:r>
          </a:p>
          <a:p>
            <a:r>
              <a:rPr lang="en-US" sz="1400" dirty="0">
                <a:latin typeface="Barlow"/>
                <a:cs typeface="Times New Roman"/>
              </a:rPr>
              <a:t>does not contribute meaningfully to</a:t>
            </a:r>
          </a:p>
          <a:p>
            <a:r>
              <a:rPr lang="en-US" sz="1400" dirty="0">
                <a:latin typeface="Barlow"/>
                <a:cs typeface="Times New Roman"/>
              </a:rPr>
              <a:t> predicting flight Prices.</a:t>
            </a:r>
          </a:p>
          <a:p>
            <a:pPr marL="228600" indent="-228600">
              <a:buFont typeface="Symbol"/>
              <a:buChar char="•"/>
            </a:pP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5" name="Record (online-voice-recorder.com) (3)">
            <a:hlinkClick r:id="" action="ppaction://media"/>
            <a:extLst>
              <a:ext uri="{FF2B5EF4-FFF2-40B4-BE49-F238E27FC236}">
                <a16:creationId xmlns:a16="http://schemas.microsoft.com/office/drawing/2014/main" id="{A3AE6596-F13D-58B8-06FC-31991E4A6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8520" y="5216039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9952" y="480078"/>
            <a:ext cx="6528769" cy="429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1F1E1E"/>
                </a:solidFill>
                <a:ea typeface="+mn-lt"/>
                <a:cs typeface="+mn-lt"/>
              </a:rPr>
              <a:t>Regression Analysis </a:t>
            </a:r>
            <a:r>
              <a:rPr lang="en-US" sz="2400" b="1">
                <a:solidFill>
                  <a:srgbClr val="1F1E1E"/>
                </a:solidFill>
                <a:latin typeface="Calibri Light"/>
                <a:ea typeface="Calibri Light"/>
                <a:cs typeface="Calibri Light"/>
              </a:rPr>
              <a:t>– </a:t>
            </a:r>
            <a:r>
              <a:rPr lang="en-US" sz="2400" b="1">
                <a:solidFill>
                  <a:srgbClr val="000000"/>
                </a:solidFill>
                <a:latin typeface="Calibri Light"/>
                <a:ea typeface="맑은 고딕"/>
                <a:cs typeface="Calibri Light"/>
              </a:rPr>
              <a:t>Multiple Linear </a:t>
            </a:r>
            <a:r>
              <a:rPr lang="en-US" sz="2400" b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Regression</a:t>
            </a:r>
            <a:endParaRPr lang="en-US" sz="2400" b="1">
              <a:solidFill>
                <a:srgbClr val="000000"/>
              </a:solidFill>
              <a:latin typeface="Calibri Light"/>
              <a:ea typeface="맑은 고딕"/>
              <a:cs typeface="Calibri Light"/>
            </a:endParaRPr>
          </a:p>
          <a:p>
            <a:pPr>
              <a:lnSpc>
                <a:spcPts val="3500"/>
              </a:lnSpc>
            </a:pPr>
            <a:endParaRPr lang="en-US" sz="2750">
              <a:cs typeface="Calibri Light"/>
            </a:endParaRPr>
          </a:p>
        </p:txBody>
      </p:sp>
      <p:sp>
        <p:nvSpPr>
          <p:cNvPr id="4" name="Text 1"/>
          <p:cNvSpPr/>
          <p:nvPr/>
        </p:nvSpPr>
        <p:spPr>
          <a:xfrm>
            <a:off x="220498" y="1098473"/>
            <a:ext cx="8922597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r>
              <a:rPr lang="en-US" sz="1400" dirty="0">
                <a:solidFill>
                  <a:srgbClr val="3B3535"/>
                </a:solidFill>
                <a:latin typeface="Barlow"/>
                <a:ea typeface="Sora Light"/>
                <a:cs typeface="Times New Roman"/>
              </a:rPr>
              <a:t>Multiple Regression analysis is a statistical method used to predict the relationship between a dependent variable and two or more independent variables. </a:t>
            </a:r>
          </a:p>
          <a:p>
            <a:pPr>
              <a:lnSpc>
                <a:spcPts val="1688"/>
              </a:lnSpc>
            </a:pPr>
            <a:endParaRPr lang="en-US" sz="1050" dirty="0">
              <a:solidFill>
                <a:srgbClr val="3B3535"/>
              </a:solidFill>
              <a:latin typeface="Barlow"/>
              <a:ea typeface="Sora Light"/>
              <a:cs typeface="Times New Roman"/>
            </a:endParaRPr>
          </a:p>
          <a:p>
            <a:pPr>
              <a:lnSpc>
                <a:spcPts val="1688"/>
              </a:lnSpc>
            </a:pPr>
            <a:r>
              <a:rPr lang="en-US" sz="1100" b="1" i="1" dirty="0">
                <a:solidFill>
                  <a:srgbClr val="0F4761"/>
                </a:solidFill>
                <a:latin typeface="Barlow"/>
                <a:ea typeface="+mn-lt"/>
                <a:cs typeface="Times New Roman"/>
              </a:rPr>
              <a:t>Multiple Linear Regression with Distance, Luggage Allowance and Flight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6AFF5-F5A0-B1D9-40BA-BD74B680F06E}"/>
              </a:ext>
            </a:extLst>
          </p:cNvPr>
          <p:cNvSpPr txBox="1"/>
          <p:nvPr/>
        </p:nvSpPr>
        <p:spPr>
          <a:xfrm>
            <a:off x="5578772" y="1962532"/>
            <a:ext cx="3214246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Barlow"/>
                <a:cs typeface="Times New Roman"/>
              </a:rPr>
              <a:t>R-squared = 0.001: </a:t>
            </a:r>
            <a:r>
              <a:rPr lang="en-US" sz="1400" dirty="0">
                <a:latin typeface="Barlow"/>
                <a:cs typeface="Times New Roman"/>
              </a:rPr>
              <a:t>The model explains </a:t>
            </a:r>
            <a:r>
              <a:rPr lang="en-US" sz="1400" b="1" dirty="0">
                <a:latin typeface="Barlow"/>
                <a:cs typeface="Times New Roman"/>
              </a:rPr>
              <a:t>0.1% of the variance</a:t>
            </a:r>
            <a:r>
              <a:rPr lang="en-US" sz="1400" dirty="0">
                <a:latin typeface="Barlow"/>
                <a:cs typeface="Times New Roman"/>
              </a:rPr>
              <a:t> in Flight Price, </a:t>
            </a:r>
          </a:p>
          <a:p>
            <a:r>
              <a:rPr lang="en-US" sz="1400" dirty="0">
                <a:latin typeface="Barlow"/>
                <a:cs typeface="Times New Roman"/>
              </a:rPr>
              <a:t>which is very low. This indicates that </a:t>
            </a:r>
          </a:p>
          <a:p>
            <a:r>
              <a:rPr lang="en-US" sz="1400" dirty="0">
                <a:latin typeface="Barlow"/>
                <a:cs typeface="Times New Roman"/>
              </a:rPr>
              <a:t>Distance and Luggage Allowances are </a:t>
            </a:r>
          </a:p>
          <a:p>
            <a:r>
              <a:rPr lang="en-US" sz="1400" dirty="0">
                <a:latin typeface="Barlow"/>
                <a:cs typeface="Times New Roman"/>
              </a:rPr>
              <a:t>weak predictors of flight prices.</a:t>
            </a:r>
          </a:p>
          <a:p>
            <a:endParaRPr lang="en-US" sz="1400" b="1" dirty="0">
              <a:latin typeface="Barlow"/>
              <a:cs typeface="Times New Roman"/>
            </a:endParaRPr>
          </a:p>
          <a:p>
            <a:r>
              <a:rPr lang="en-US" sz="1400" b="1" dirty="0">
                <a:latin typeface="Barlow"/>
                <a:cs typeface="Times New Roman"/>
              </a:rPr>
              <a:t>Adjusted R-squared = 0.001: </a:t>
            </a:r>
            <a:r>
              <a:rPr lang="en-US" sz="1400" dirty="0">
                <a:latin typeface="Barlow"/>
                <a:cs typeface="Times New Roman"/>
              </a:rPr>
              <a:t>After </a:t>
            </a:r>
          </a:p>
          <a:p>
            <a:r>
              <a:rPr lang="en-US" sz="1400" dirty="0">
                <a:latin typeface="Barlow"/>
                <a:cs typeface="Times New Roman"/>
              </a:rPr>
              <a:t>adjusting for the number of predictors, the model's explanatory power remains negligible.</a:t>
            </a:r>
          </a:p>
          <a:p>
            <a:endParaRPr lang="en-US" sz="1400" b="1" dirty="0">
              <a:latin typeface="Barlow"/>
              <a:cs typeface="Times New Roman"/>
            </a:endParaRPr>
          </a:p>
          <a:p>
            <a:r>
              <a:rPr lang="en-US" sz="1400" b="1" dirty="0">
                <a:latin typeface="Barlow"/>
                <a:cs typeface="Times New Roman"/>
              </a:rPr>
              <a:t>F-statistic = 3.376 (p-value = 0.0342): </a:t>
            </a:r>
            <a:r>
              <a:rPr lang="en-US" sz="1400" dirty="0">
                <a:latin typeface="Barlow"/>
                <a:cs typeface="Times New Roman"/>
              </a:rPr>
              <a:t>The model is statistically significant at 5% (p &lt; 0.05).  </a:t>
            </a:r>
          </a:p>
          <a:p>
            <a:endParaRPr lang="en-US" sz="1400" dirty="0">
              <a:latin typeface="Barlow"/>
              <a:cs typeface="Times New Roman"/>
            </a:endParaRPr>
          </a:p>
          <a:p>
            <a:r>
              <a:rPr lang="en-US" sz="1400" b="1" dirty="0">
                <a:latin typeface="Barlow"/>
                <a:cs typeface="Times New Roman"/>
              </a:rPr>
              <a:t>This suggests that at least one of the predictors has a weak but </a:t>
            </a:r>
            <a:r>
              <a:rPr lang="en-US" sz="1400" b="1" dirty="0">
                <a:solidFill>
                  <a:srgbClr val="00B050"/>
                </a:solidFill>
                <a:latin typeface="Barlow"/>
                <a:cs typeface="Times New Roman"/>
              </a:rPr>
              <a:t>statistically significant relationship</a:t>
            </a:r>
            <a:r>
              <a:rPr lang="en-US" sz="1400" b="1" dirty="0">
                <a:latin typeface="Barlow"/>
                <a:cs typeface="Times New Roman"/>
              </a:rPr>
              <a:t> with Flight </a:t>
            </a:r>
          </a:p>
          <a:p>
            <a:r>
              <a:rPr lang="en-US" sz="1400" b="1" dirty="0">
                <a:latin typeface="Barlow"/>
                <a:cs typeface="Times New Roman"/>
              </a:rPr>
              <a:t>Price.</a:t>
            </a:r>
            <a:endParaRPr lang="en-US" sz="1400" b="1" dirty="0">
              <a:latin typeface="Barlow"/>
              <a:cs typeface="Calibri Light"/>
            </a:endParaRPr>
          </a:p>
          <a:p>
            <a:pPr marL="228600" indent="-228600">
              <a:buFont typeface="Symbol"/>
              <a:buChar char="•"/>
            </a:pP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7781B2-729F-9249-540C-A82B85F16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78" y="1965621"/>
            <a:ext cx="4972050" cy="4213290"/>
          </a:xfrm>
          <a:prstGeom prst="rect">
            <a:avLst/>
          </a:prstGeom>
        </p:spPr>
      </p:pic>
      <p:pic>
        <p:nvPicPr>
          <p:cNvPr id="6" name="MLR">
            <a:hlinkClick r:id="" action="ppaction://media"/>
            <a:extLst>
              <a:ext uri="{FF2B5EF4-FFF2-40B4-BE49-F238E27FC236}">
                <a16:creationId xmlns:a16="http://schemas.microsoft.com/office/drawing/2014/main" id="{5995ECEE-FD62-A023-BD28-D4864A453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1796" y="592655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89808" y="1932158"/>
            <a:ext cx="4767114" cy="89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500"/>
              </a:lnSpc>
              <a:buNone/>
            </a:pPr>
            <a:r>
              <a:rPr lang="en-US" sz="3200" b="1">
                <a:solidFill>
                  <a:srgbClr val="1F1E1E"/>
                </a:solidFill>
                <a:latin typeface="Barlow"/>
                <a:ea typeface="Alexandria Semi Bold"/>
                <a:cs typeface="Alexandria Semi Bold" pitchFamily="34" charset="-120"/>
              </a:rPr>
              <a:t>Conclusion </a:t>
            </a:r>
            <a:endParaRPr lang="en-US" sz="3200" b="1">
              <a:solidFill>
                <a:srgbClr val="1F1E1E"/>
              </a:solidFill>
              <a:latin typeface="Barlow"/>
              <a:ea typeface="Alexandria Semi Bold"/>
            </a:endParaRPr>
          </a:p>
        </p:txBody>
      </p:sp>
      <p:sp>
        <p:nvSpPr>
          <p:cNvPr id="5" name="Text 2"/>
          <p:cNvSpPr/>
          <p:nvPr/>
        </p:nvSpPr>
        <p:spPr>
          <a:xfrm>
            <a:off x="4043065" y="2705919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50"/>
              </a:lnSpc>
              <a:buNone/>
            </a:pPr>
            <a:endParaRPr lang="en-US" sz="1350">
              <a:solidFill>
                <a:srgbClr val="3B3535"/>
              </a:solidFill>
              <a:ea typeface="Alexandria Semi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43065" y="3009751"/>
            <a:ext cx="2035671" cy="1083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8"/>
              </a:lnSpc>
              <a:buNone/>
            </a:pPr>
            <a:endParaRPr lang="en-US" sz="1050">
              <a:solidFill>
                <a:srgbClr val="3B3535"/>
              </a:solidFill>
              <a:ea typeface="Sora Light"/>
            </a:endParaRPr>
          </a:p>
        </p:txBody>
      </p:sp>
      <p:sp>
        <p:nvSpPr>
          <p:cNvPr id="8" name="Text 5"/>
          <p:cNvSpPr/>
          <p:nvPr/>
        </p:nvSpPr>
        <p:spPr>
          <a:xfrm>
            <a:off x="6494339" y="2705919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50"/>
              </a:lnSpc>
              <a:buNone/>
            </a:pPr>
            <a:endParaRPr lang="en-US" sz="1350">
              <a:solidFill>
                <a:srgbClr val="3B3535"/>
              </a:solidFill>
              <a:ea typeface="Alexandria Semi Bold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94339" y="3009751"/>
            <a:ext cx="2035671" cy="1083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8"/>
              </a:lnSpc>
              <a:buNone/>
            </a:pPr>
            <a:endParaRPr lang="en-US" sz="1050">
              <a:solidFill>
                <a:srgbClr val="3B3535"/>
              </a:solidFill>
              <a:ea typeface="Sora Ligh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71500" y="2838412"/>
            <a:ext cx="4018530" cy="2807887"/>
          </a:xfrm>
          <a:prstGeom prst="roundRect">
            <a:avLst>
              <a:gd name="adj" fmla="val 5590"/>
            </a:avLst>
          </a:prstGeom>
          <a:solidFill>
            <a:schemeClr val="accent5">
              <a:lumMod val="20000"/>
              <a:lumOff val="8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Barlow"/>
              </a:rPr>
              <a:t>Key Findings:</a:t>
            </a:r>
          </a:p>
          <a:p>
            <a:endParaRPr lang="en-US" sz="1200">
              <a:latin typeface="Barlow"/>
            </a:endParaRPr>
          </a:p>
          <a:p>
            <a:r>
              <a:rPr lang="en-US" sz="1600">
                <a:latin typeface="Barlow"/>
              </a:rPr>
              <a:t>The overall analysis reveals the holiday period, fuel surcharge, and luggage allowance are the most influential factors.</a:t>
            </a:r>
            <a:endParaRPr lang="en-US" sz="1600">
              <a:latin typeface="Barlow"/>
              <a:cs typeface="Times New Roman"/>
            </a:endParaRPr>
          </a:p>
          <a:p>
            <a:endParaRPr lang="en-US" sz="1600">
              <a:latin typeface="Barlow"/>
              <a:cs typeface="Times New Roman"/>
            </a:endParaRPr>
          </a:p>
          <a:p>
            <a:r>
              <a:rPr lang="en-US" sz="1600">
                <a:latin typeface="Barlow"/>
              </a:rPr>
              <a:t>Adding additional variables to the dataset and combining advanced modeling techniques could provide better predictive accuracy.</a:t>
            </a:r>
            <a:endParaRPr lang="en-US" sz="1600">
              <a:latin typeface="Barlow"/>
              <a:cs typeface="Times New Roman"/>
            </a:endParaRPr>
          </a:p>
          <a:p>
            <a:endParaRPr lang="en-US" sz="1200">
              <a:latin typeface="Times New Roman"/>
              <a:cs typeface="Times New Roman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043065" y="4508823"/>
            <a:ext cx="1781696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50"/>
              </a:lnSpc>
              <a:buNone/>
            </a:pPr>
            <a:endParaRPr lang="en-US" sz="1350">
              <a:solidFill>
                <a:srgbClr val="3B3535"/>
              </a:solidFill>
              <a:ea typeface="Alexandria Semi Bold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043065" y="4812655"/>
            <a:ext cx="4486871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8"/>
              </a:lnSpc>
            </a:pPr>
            <a:endParaRPr lang="en-US" sz="1200">
              <a:solidFill>
                <a:srgbClr val="000000"/>
              </a:solidFill>
              <a:latin typeface="Times New Roman"/>
              <a:ea typeface="Sora Light"/>
              <a:cs typeface="Times New Roman"/>
            </a:endParaRP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79D696E1-83D5-B7B8-603D-62F069AF929D}"/>
              </a:ext>
            </a:extLst>
          </p:cNvPr>
          <p:cNvSpPr/>
          <p:nvPr/>
        </p:nvSpPr>
        <p:spPr>
          <a:xfrm>
            <a:off x="4374282" y="2831917"/>
            <a:ext cx="4450824" cy="2794710"/>
          </a:xfrm>
          <a:prstGeom prst="roundRect">
            <a:avLst>
              <a:gd name="adj" fmla="val 5590"/>
            </a:avLst>
          </a:prstGeom>
          <a:solidFill>
            <a:schemeClr val="accent5">
              <a:lumMod val="20000"/>
              <a:lumOff val="80000"/>
            </a:schemeClr>
          </a:solidFill>
          <a:ln w="7620">
            <a:solidFill>
              <a:srgbClr val="BBC2DC"/>
            </a:solidFill>
            <a:prstDash val="solid"/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Barlow"/>
                <a:cs typeface="Times New Roman"/>
              </a:rPr>
              <a:t>Recommendations:</a:t>
            </a:r>
          </a:p>
          <a:p>
            <a:pPr marL="171450" indent="-171450">
              <a:buFont typeface="Wingdings,Sans-Serif"/>
              <a:buChar char="ü"/>
            </a:pPr>
            <a:endParaRPr lang="en-US" sz="1200" b="1">
              <a:latin typeface="Times New Roman"/>
            </a:endParaRPr>
          </a:p>
          <a:p>
            <a:pPr marL="171450" indent="-171450">
              <a:buFont typeface="Wingdings,Sans-Serif"/>
              <a:buChar char="ü"/>
            </a:pPr>
            <a:r>
              <a:rPr lang="en-US" sz="1600" b="1">
                <a:latin typeface="Barlow"/>
              </a:rPr>
              <a:t>Improved Feature Engineering</a:t>
            </a:r>
            <a:r>
              <a:rPr lang="en-US" sz="1400">
                <a:latin typeface="Barlow"/>
              </a:rPr>
              <a:t> - Include more variables that may impact prices, such as fuel prices, demand by passengers, and route popularity. </a:t>
            </a:r>
            <a:endParaRPr lang="en-US" sz="1400">
              <a:latin typeface="Barlow"/>
              <a:cs typeface="Times New Roman"/>
            </a:endParaRPr>
          </a:p>
          <a:p>
            <a:pPr marL="171450" indent="-171450">
              <a:buFont typeface="Wingdings,Sans-Serif"/>
              <a:buChar char="ü"/>
            </a:pPr>
            <a:endParaRPr lang="en-US" sz="1400">
              <a:latin typeface="Barlow"/>
              <a:cs typeface="Times New Roman"/>
            </a:endParaRPr>
          </a:p>
          <a:p>
            <a:pPr marL="171450" indent="-171450">
              <a:buFont typeface="Wingdings,Sans-Serif"/>
              <a:buChar char="ü"/>
            </a:pPr>
            <a:r>
              <a:rPr lang="en-US" sz="1600" b="1">
                <a:latin typeface="Barlow"/>
              </a:rPr>
              <a:t>Sophisticated Modeling Techniques</a:t>
            </a:r>
            <a:r>
              <a:rPr lang="en-US" sz="1600">
                <a:latin typeface="Barlow"/>
              </a:rPr>
              <a:t> -</a:t>
            </a:r>
            <a:r>
              <a:rPr lang="en-US" sz="1400">
                <a:latin typeface="Barlow"/>
              </a:rPr>
              <a:t> Employ other machine learning models, such as decision trees and random forests, which may capture any nonlinear relationship. Use clustering techniques to determine price patterns for particular routes. </a:t>
            </a:r>
            <a:endParaRPr lang="en-US" sz="1400">
              <a:latin typeface="Barlow"/>
              <a:cs typeface="Times New Roman"/>
            </a:endParaRPr>
          </a:p>
          <a:p>
            <a:endParaRPr lang="en-US" sz="1200">
              <a:latin typeface="Times New Roman"/>
              <a:cs typeface="Times New Roman"/>
            </a:endParaRPr>
          </a:p>
        </p:txBody>
      </p:sp>
      <p:pic>
        <p:nvPicPr>
          <p:cNvPr id="4" name="Picture 3" descr="preencoded.png">
            <a:extLst>
              <a:ext uri="{FF2B5EF4-FFF2-40B4-BE49-F238E27FC236}">
                <a16:creationId xmlns:a16="http://schemas.microsoft.com/office/drawing/2014/main" id="{CE1EA567-C48E-197D-E794-A80D0EAE6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39" y="-20278"/>
            <a:ext cx="9152110" cy="1737861"/>
          </a:xfrm>
          <a:prstGeom prst="rect">
            <a:avLst/>
          </a:prstGeom>
        </p:spPr>
      </p:pic>
      <p:pic>
        <p:nvPicPr>
          <p:cNvPr id="2" name="Record (online-voice-recorder.com) (4)">
            <a:hlinkClick r:id="" action="ppaction://media"/>
            <a:extLst>
              <a:ext uri="{FF2B5EF4-FFF2-40B4-BE49-F238E27FC236}">
                <a16:creationId xmlns:a16="http://schemas.microsoft.com/office/drawing/2014/main" id="{144A4848-7815-BCED-70F9-6C17298C4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54246" y="192981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508104" y="1993765"/>
            <a:ext cx="3635896" cy="2376264"/>
          </a:xfrm>
        </p:spPr>
        <p:txBody>
          <a:bodyPr/>
          <a:lstStyle/>
          <a:p>
            <a:br>
              <a:rPr lang="en-US" altLang="ko-KR" sz="3600">
                <a:solidFill>
                  <a:srgbClr val="003E6F"/>
                </a:solidFill>
                <a:ea typeface="맑은 고딕"/>
              </a:rPr>
            </a:br>
            <a:r>
              <a:rPr lang="en-US" altLang="ko-KR" sz="3600">
                <a:solidFill>
                  <a:srgbClr val="003E6F"/>
                </a:solidFill>
                <a:ea typeface="맑은 고딕"/>
              </a:rPr>
              <a:t>THANK </a:t>
            </a:r>
            <a:r>
              <a:rPr lang="en-US" altLang="ko-KR" sz="3600">
                <a:solidFill>
                  <a:srgbClr val="CE2052"/>
                </a:solidFill>
                <a:ea typeface="맑은 고딕"/>
              </a:rPr>
              <a:t>YOU!!</a:t>
            </a:r>
            <a:endParaRPr lang="ko-KR" altLang="en-US" sz="3600"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4531" y="328859"/>
            <a:ext cx="3577233" cy="44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sz="2750" b="1">
                <a:solidFill>
                  <a:srgbClr val="1F1E1E"/>
                </a:solidFill>
                <a:latin typeface="Barlow"/>
                <a:ea typeface="Alexandria Semi Bold"/>
                <a:cs typeface="Alexandria Semi Bold" pitchFamily="34" charset="-120"/>
              </a:rPr>
              <a:t>Problem Statement</a:t>
            </a:r>
            <a:endParaRPr lang="en-US" sz="2750" b="1">
              <a:latin typeface="Barlow"/>
              <a:cs typeface="Calibri Ligh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29" y="1813644"/>
            <a:ext cx="2596604" cy="16048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8028" y="3636359"/>
            <a:ext cx="1798067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Inconsistent Pricing</a:t>
            </a:r>
            <a:endParaRPr lang="en-US" sz="1600" b="1">
              <a:latin typeface="Barlow"/>
              <a:ea typeface="Alexandria Semi Bold"/>
              <a:cs typeface="Times New Roman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8029" y="3984322"/>
            <a:ext cx="259660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60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Flight prices can vary greatly, making it challenging to find the best deals. This leads to uncertainty and frustration for travelers.</a:t>
            </a:r>
            <a:endParaRPr lang="en-US" sz="1600">
              <a:latin typeface="Barlow"/>
              <a:ea typeface="Sora Light"/>
              <a:cs typeface="Times New Roman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624" y="1813644"/>
            <a:ext cx="2596679" cy="1604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273624" y="3636359"/>
            <a:ext cx="1907307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Lack of Transparency</a:t>
            </a:r>
            <a:endParaRPr lang="en-US" sz="1600" b="1">
              <a:latin typeface="Barlow"/>
              <a:ea typeface="Alexandria Semi Bold"/>
              <a:cs typeface="Times New Roman"/>
            </a:endParaRPr>
          </a:p>
        </p:txBody>
      </p:sp>
      <p:sp>
        <p:nvSpPr>
          <p:cNvPr id="8" name="Text 4"/>
          <p:cNvSpPr/>
          <p:nvPr/>
        </p:nvSpPr>
        <p:spPr>
          <a:xfrm>
            <a:off x="3273624" y="3981048"/>
            <a:ext cx="2596679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60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Factors influencing flight pricing are often opaque, making it difficult to understand the cost fluctuations.</a:t>
            </a:r>
            <a:endParaRPr lang="en-US" sz="1600">
              <a:latin typeface="Barlow"/>
              <a:ea typeface="Sora Light"/>
              <a:cs typeface="Times New Roman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773" y="1813645"/>
            <a:ext cx="2596604" cy="16048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311687" y="3636360"/>
            <a:ext cx="1963787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600" b="1">
                <a:solidFill>
                  <a:srgbClr val="3B3535"/>
                </a:solidFill>
                <a:latin typeface="Barlow"/>
                <a:ea typeface="Alexandria Semi Bold"/>
                <a:cs typeface="Alexandria Semi Bold" pitchFamily="34" charset="-120"/>
              </a:rPr>
              <a:t>Limited Predictability</a:t>
            </a:r>
            <a:endParaRPr lang="en-US" sz="1600" b="1">
              <a:latin typeface="Barlow"/>
              <a:ea typeface="Alexandria Semi Bold"/>
              <a:cs typeface="Times New Roman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311688" y="3984322"/>
            <a:ext cx="2596604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88"/>
              </a:lnSpc>
              <a:buNone/>
            </a:pPr>
            <a:r>
              <a:rPr lang="en-US" sz="1600">
                <a:solidFill>
                  <a:srgbClr val="3B3535"/>
                </a:solidFill>
                <a:latin typeface="Barlow"/>
                <a:ea typeface="Sora Light"/>
                <a:cs typeface="Sora Light" pitchFamily="34" charset="-120"/>
              </a:rPr>
              <a:t>Predicting flight price changes is crucial for informed booking decisions, but existing methods are often inaccurate or unreliable.</a:t>
            </a:r>
            <a:endParaRPr lang="en-US" sz="1600">
              <a:latin typeface="Barlow"/>
              <a:ea typeface="Sora Light"/>
              <a:cs typeface="Times New Roman"/>
            </a:endParaRPr>
          </a:p>
        </p:txBody>
      </p:sp>
      <p:pic>
        <p:nvPicPr>
          <p:cNvPr id="12" name="Record (online-voice-recorder.com) (1)">
            <a:hlinkClick r:id="" action="ppaction://media"/>
            <a:extLst>
              <a:ext uri="{FF2B5EF4-FFF2-40B4-BE49-F238E27FC236}">
                <a16:creationId xmlns:a16="http://schemas.microsoft.com/office/drawing/2014/main" id="{6979A3CC-FE75-3226-9AD5-12496496F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6505" y="983754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AF497DE-DB6E-4C3A-A4EF-9E14CF0A028E}"/>
              </a:ext>
            </a:extLst>
          </p:cNvPr>
          <p:cNvGrpSpPr/>
          <p:nvPr/>
        </p:nvGrpSpPr>
        <p:grpSpPr>
          <a:xfrm>
            <a:off x="5291709" y="690948"/>
            <a:ext cx="3263024" cy="771189"/>
            <a:chOff x="5291708" y="690948"/>
            <a:chExt cx="3636392" cy="771189"/>
          </a:xfrm>
        </p:grpSpPr>
        <p:grpSp>
          <p:nvGrpSpPr>
            <p:cNvPr id="29" name="그룹 65"/>
            <p:cNvGrpSpPr/>
            <p:nvPr/>
          </p:nvGrpSpPr>
          <p:grpSpPr>
            <a:xfrm>
              <a:off x="5291708" y="690948"/>
              <a:ext cx="3636392" cy="771189"/>
              <a:chOff x="1077516" y="903226"/>
              <a:chExt cx="3636392" cy="771189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904974"/>
                <a:ext cx="2952750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40" tIns="45720" rIns="91440" bIns="45720" anchor="t">
                <a:spAutoFit/>
              </a:bodyPr>
              <a:lstStyle/>
              <a:p>
                <a:pPr>
                  <a:defRPr/>
                </a:pPr>
                <a:endParaRPr lang="en-US" altLang="ko-KR" sz="1200" b="1">
                  <a:solidFill>
                    <a:srgbClr val="FFFFFF"/>
                  </a:solidFill>
                  <a:latin typeface="Barlow"/>
                  <a:ea typeface="맑은 고딕"/>
                </a:endParaRPr>
              </a:p>
              <a:p>
                <a:pPr>
                  <a:defRPr/>
                </a:pPr>
                <a:r>
                  <a:rPr lang="en-US" altLang="ko-KR" sz="1600" b="1">
                    <a:solidFill>
                      <a:srgbClr val="FFFFFF"/>
                    </a:solidFill>
                    <a:latin typeface="Barlow"/>
                    <a:ea typeface="맑은 고딕"/>
                    <a:cs typeface="Calibri"/>
                  </a:rPr>
                  <a:t>Data Understanding</a:t>
                </a:r>
                <a:endParaRPr lang="en-US" altLang="ko-KR" sz="16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  <a:p>
                <a:pPr>
                  <a:defRPr/>
                </a:pPr>
                <a:endParaRPr lang="en-US" altLang="ko-KR" sz="16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  <p:sp>
            <p:nvSpPr>
              <p:cNvPr id="51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903226"/>
                <a:ext cx="739371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altLang="ko-KR" sz="2500" b="1">
                    <a:solidFill>
                      <a:srgbClr val="FFFFFF"/>
                    </a:solidFill>
                    <a:latin typeface="Barlow"/>
                    <a:ea typeface="맑은 고딕"/>
                  </a:rPr>
                  <a:t>1</a:t>
                </a:r>
                <a:endParaRPr lang="ko-KR" altLang="en-US" sz="25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</p:grpSp>
        <p:cxnSp>
          <p:nvCxnSpPr>
            <p:cNvPr id="30" name="직선 연결선 2"/>
            <p:cNvCxnSpPr/>
            <p:nvPr/>
          </p:nvCxnSpPr>
          <p:spPr>
            <a:xfrm>
              <a:off x="5986145" y="775162"/>
              <a:ext cx="0" cy="501859"/>
            </a:xfrm>
            <a:prstGeom prst="line">
              <a:avLst/>
            </a:prstGeom>
            <a:ln w="38100">
              <a:solidFill>
                <a:srgbClr val="9DC6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75C6EC-7661-46A0-AD92-1F958EED95A9}"/>
              </a:ext>
            </a:extLst>
          </p:cNvPr>
          <p:cNvGrpSpPr/>
          <p:nvPr/>
        </p:nvGrpSpPr>
        <p:grpSpPr>
          <a:xfrm>
            <a:off x="5291708" y="1467971"/>
            <a:ext cx="3456756" cy="584775"/>
            <a:chOff x="5291708" y="1467971"/>
            <a:chExt cx="3852292" cy="584775"/>
          </a:xfrm>
        </p:grpSpPr>
        <p:grpSp>
          <p:nvGrpSpPr>
            <p:cNvPr id="53" name="그룹 66"/>
            <p:cNvGrpSpPr/>
            <p:nvPr/>
          </p:nvGrpSpPr>
          <p:grpSpPr>
            <a:xfrm>
              <a:off x="5291708" y="1467971"/>
              <a:ext cx="3852292" cy="584775"/>
              <a:chOff x="1077516" y="1824255"/>
              <a:chExt cx="3852292" cy="584775"/>
            </a:xfrm>
          </p:grpSpPr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1824255"/>
                <a:ext cx="295275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40" tIns="45720" rIns="91440" bIns="45720" anchor="t">
                <a:spAutoFit/>
              </a:bodyPr>
              <a:lstStyle/>
              <a:p>
                <a:pPr>
                  <a:defRPr/>
                </a:pPr>
                <a:endParaRPr lang="en-US" altLang="ko-KR" sz="1600" b="1">
                  <a:solidFill>
                    <a:srgbClr val="FFFFFF"/>
                  </a:solidFill>
                  <a:latin typeface="Barlow"/>
                  <a:ea typeface="맑은 고딕"/>
                  <a:cs typeface="Calibri"/>
                </a:endParaRPr>
              </a:p>
              <a:p>
                <a:pPr>
                  <a:defRPr/>
                </a:pPr>
                <a:r>
                  <a:rPr lang="en-US" altLang="ko-KR" sz="1600" b="1">
                    <a:solidFill>
                      <a:srgbClr val="FFFFFF"/>
                    </a:solidFill>
                    <a:latin typeface="Barlow"/>
                    <a:ea typeface="맑은 고딕"/>
                    <a:cs typeface="Calibri"/>
                  </a:rPr>
                  <a:t>Exploratory Data Analysis</a:t>
                </a:r>
                <a:endParaRPr lang="en-US" sz="1600">
                  <a:solidFill>
                    <a:srgbClr val="FFFFFF"/>
                  </a:solidFill>
                  <a:latin typeface="Barlow"/>
                  <a:ea typeface="맑은 고딕"/>
                  <a:cs typeface="Calibri"/>
                </a:endParaRPr>
              </a:p>
            </p:txBody>
          </p:sp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2151994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1440" tIns="45720" rIns="91440" bIns="45720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>
                  <a:solidFill>
                    <a:srgbClr val="FFFFFF"/>
                  </a:solidFill>
                  <a:latin typeface="Barlow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5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1832193"/>
                <a:ext cx="405875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40" tIns="45720" rIns="91440" bIns="45720" anchor="t">
                <a:spAutoFit/>
              </a:bodyPr>
              <a:lstStyle/>
              <a:p>
                <a:r>
                  <a:rPr lang="en-US" altLang="ko-KR" sz="2500" b="1">
                    <a:solidFill>
                      <a:srgbClr val="FFFFFF"/>
                    </a:solidFill>
                    <a:latin typeface="Barlow"/>
                    <a:ea typeface="맑은 고딕"/>
                  </a:rPr>
                  <a:t>2</a:t>
                </a:r>
                <a:endParaRPr lang="ko-KR" altLang="en-US" sz="25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</p:grpSp>
        <p:cxnSp>
          <p:nvCxnSpPr>
            <p:cNvPr id="54" name="직선 연결선 53"/>
            <p:cNvCxnSpPr/>
            <p:nvPr/>
          </p:nvCxnSpPr>
          <p:spPr>
            <a:xfrm>
              <a:off x="5975350" y="1542625"/>
              <a:ext cx="0" cy="501859"/>
            </a:xfrm>
            <a:prstGeom prst="line">
              <a:avLst/>
            </a:prstGeom>
            <a:ln w="38100">
              <a:solidFill>
                <a:srgbClr val="9DC6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DEC191-4169-49AC-ADA1-6947A0134772}"/>
              </a:ext>
            </a:extLst>
          </p:cNvPr>
          <p:cNvGrpSpPr/>
          <p:nvPr/>
        </p:nvGrpSpPr>
        <p:grpSpPr>
          <a:xfrm>
            <a:off x="5291708" y="2243246"/>
            <a:ext cx="3456756" cy="575199"/>
            <a:chOff x="5291708" y="2243246"/>
            <a:chExt cx="3852292" cy="575199"/>
          </a:xfrm>
        </p:grpSpPr>
        <p:grpSp>
          <p:nvGrpSpPr>
            <p:cNvPr id="59" name="그룹 67"/>
            <p:cNvGrpSpPr/>
            <p:nvPr/>
          </p:nvGrpSpPr>
          <p:grpSpPr>
            <a:xfrm>
              <a:off x="5291708" y="2243246"/>
              <a:ext cx="3852292" cy="573960"/>
              <a:chOff x="1077516" y="2688351"/>
              <a:chExt cx="3852292" cy="573960"/>
            </a:xfrm>
          </p:grpSpPr>
          <p:sp>
            <p:nvSpPr>
              <p:cNvPr id="61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2688351"/>
                <a:ext cx="295275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40" tIns="45720" rIns="91440" bIns="45720" anchor="t">
                <a:spAutoFit/>
              </a:bodyPr>
              <a:lstStyle/>
              <a:p>
                <a:pPr>
                  <a:defRPr/>
                </a:pPr>
                <a:endParaRPr lang="en-US" altLang="ko-KR" sz="1200" b="1">
                  <a:solidFill>
                    <a:srgbClr val="FFFFFF"/>
                  </a:solidFill>
                  <a:latin typeface="Barlow"/>
                  <a:ea typeface="맑은 고딕"/>
                  <a:cs typeface="Calibri"/>
                </a:endParaRPr>
              </a:p>
              <a:p>
                <a:pPr>
                  <a:defRPr/>
                </a:pPr>
                <a:r>
                  <a:rPr lang="en-US" altLang="ko-KR" sz="1600" b="1">
                    <a:solidFill>
                      <a:srgbClr val="FFFFFF"/>
                    </a:solidFill>
                    <a:latin typeface="Barlow"/>
                    <a:ea typeface="맑은 고딕"/>
                    <a:cs typeface="Calibri"/>
                  </a:rPr>
                  <a:t>Hypotheses</a:t>
                </a:r>
                <a:endParaRPr lang="en-US" sz="1600">
                  <a:solidFill>
                    <a:srgbClr val="FFFFFF"/>
                  </a:solidFill>
                  <a:latin typeface="Barlow"/>
                  <a:cs typeface="Calibri"/>
                </a:endParaRP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3016090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1440" tIns="45720" rIns="91440" bIns="45720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>
                  <a:solidFill>
                    <a:srgbClr val="FFFFFF"/>
                  </a:solidFill>
                  <a:latin typeface="Barlow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3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2696289"/>
                <a:ext cx="39873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40" tIns="45720" rIns="91440" bIns="45720" anchor="t">
                <a:spAutoFit/>
              </a:bodyPr>
              <a:lstStyle/>
              <a:p>
                <a:r>
                  <a:rPr lang="en-US" altLang="ko-KR" sz="2500" b="1">
                    <a:solidFill>
                      <a:srgbClr val="FFFFFF"/>
                    </a:solidFill>
                    <a:latin typeface="Barlow"/>
                    <a:ea typeface="맑은 고딕"/>
                  </a:rPr>
                  <a:t>3</a:t>
                </a:r>
                <a:endParaRPr lang="ko-KR" altLang="en-US" sz="25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</p:grpSp>
        <p:cxnSp>
          <p:nvCxnSpPr>
            <p:cNvPr id="60" name="직선 연결선 59"/>
            <p:cNvCxnSpPr/>
            <p:nvPr/>
          </p:nvCxnSpPr>
          <p:spPr>
            <a:xfrm>
              <a:off x="5975350" y="2316586"/>
              <a:ext cx="0" cy="501859"/>
            </a:xfrm>
            <a:prstGeom prst="line">
              <a:avLst/>
            </a:prstGeom>
            <a:ln w="38100">
              <a:solidFill>
                <a:srgbClr val="9DC6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20C759-79C4-4327-B0D6-C0C2078029B1}"/>
              </a:ext>
            </a:extLst>
          </p:cNvPr>
          <p:cNvGrpSpPr/>
          <p:nvPr/>
        </p:nvGrpSpPr>
        <p:grpSpPr>
          <a:xfrm>
            <a:off x="5291708" y="3018521"/>
            <a:ext cx="3456756" cy="590069"/>
            <a:chOff x="5291708" y="3018521"/>
            <a:chExt cx="3852292" cy="590069"/>
          </a:xfrm>
        </p:grpSpPr>
        <p:grpSp>
          <p:nvGrpSpPr>
            <p:cNvPr id="65" name="그룹 68"/>
            <p:cNvGrpSpPr/>
            <p:nvPr/>
          </p:nvGrpSpPr>
          <p:grpSpPr>
            <a:xfrm>
              <a:off x="5291708" y="3018521"/>
              <a:ext cx="3852292" cy="573960"/>
              <a:chOff x="1077516" y="3624455"/>
              <a:chExt cx="3852292" cy="573960"/>
            </a:xfrm>
          </p:grpSpPr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3624455"/>
                <a:ext cx="295275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40" tIns="45720" rIns="91440" bIns="45720" anchor="t">
                <a:spAutoFit/>
              </a:bodyPr>
              <a:lstStyle/>
              <a:p>
                <a:pPr>
                  <a:defRPr/>
                </a:pPr>
                <a:endParaRPr lang="en-US" altLang="ko-KR" sz="1200" b="1">
                  <a:solidFill>
                    <a:srgbClr val="FFFFFF"/>
                  </a:solidFill>
                  <a:latin typeface="Barlow"/>
                  <a:ea typeface="맑은 고딕"/>
                  <a:cs typeface="Calibri"/>
                </a:endParaRPr>
              </a:p>
              <a:p>
                <a:pPr>
                  <a:defRPr/>
                </a:pPr>
                <a:r>
                  <a:rPr lang="en-US" altLang="ko-KR" sz="1600" b="1">
                    <a:solidFill>
                      <a:srgbClr val="FFFFFF"/>
                    </a:solidFill>
                    <a:latin typeface="Barlow"/>
                    <a:ea typeface="맑은 고딕"/>
                    <a:cs typeface="Calibri"/>
                  </a:rPr>
                  <a:t>Modeling</a:t>
                </a:r>
                <a:endParaRPr lang="en-US" altLang="ko-KR" sz="16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  <p:sp>
            <p:nvSpPr>
              <p:cNvPr id="68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3952194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1440" tIns="45720" rIns="91440" bIns="45720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>
                  <a:solidFill>
                    <a:srgbClr val="FFFFFF"/>
                  </a:solidFill>
                  <a:latin typeface="Barlow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69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3632393"/>
                <a:ext cx="40230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40" tIns="45720" rIns="91440" bIns="45720" anchor="t">
                <a:spAutoFit/>
              </a:bodyPr>
              <a:lstStyle/>
              <a:p>
                <a:r>
                  <a:rPr lang="en-US" altLang="ko-KR" sz="2500">
                    <a:solidFill>
                      <a:srgbClr val="FFFFFF"/>
                    </a:solidFill>
                    <a:latin typeface="Barlow"/>
                    <a:ea typeface="맑은 고딕"/>
                  </a:rPr>
                  <a:t>4</a:t>
                </a:r>
                <a:endParaRPr lang="ko-KR" altLang="en-US" sz="2500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</p:grpSp>
        <p:cxnSp>
          <p:nvCxnSpPr>
            <p:cNvPr id="66" name="직선 연결선 65"/>
            <p:cNvCxnSpPr/>
            <p:nvPr/>
          </p:nvCxnSpPr>
          <p:spPr>
            <a:xfrm>
              <a:off x="5975350" y="3106731"/>
              <a:ext cx="0" cy="501859"/>
            </a:xfrm>
            <a:prstGeom prst="line">
              <a:avLst/>
            </a:prstGeom>
            <a:ln w="38100">
              <a:solidFill>
                <a:srgbClr val="9DC6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F79E-661F-46AD-8400-7DA7BE59C65C}"/>
              </a:ext>
            </a:extLst>
          </p:cNvPr>
          <p:cNvGrpSpPr/>
          <p:nvPr/>
        </p:nvGrpSpPr>
        <p:grpSpPr>
          <a:xfrm>
            <a:off x="5291708" y="3793794"/>
            <a:ext cx="3456756" cy="580663"/>
            <a:chOff x="5291708" y="3793794"/>
            <a:chExt cx="3852292" cy="580663"/>
          </a:xfrm>
        </p:grpSpPr>
        <p:grpSp>
          <p:nvGrpSpPr>
            <p:cNvPr id="73" name="그룹 69"/>
            <p:cNvGrpSpPr/>
            <p:nvPr/>
          </p:nvGrpSpPr>
          <p:grpSpPr>
            <a:xfrm>
              <a:off x="5291708" y="3793794"/>
              <a:ext cx="3852292" cy="573960"/>
              <a:chOff x="1077516" y="4632567"/>
              <a:chExt cx="3852292" cy="573960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761158" y="4632567"/>
                <a:ext cx="295275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40" tIns="45720" rIns="91440" bIns="45720" anchor="t">
                <a:spAutoFit/>
              </a:bodyPr>
              <a:lstStyle/>
              <a:p>
                <a:pPr>
                  <a:defRPr/>
                </a:pPr>
                <a:endParaRPr lang="en-US" altLang="ko-KR" sz="1200" b="1">
                  <a:solidFill>
                    <a:srgbClr val="FFFFFF"/>
                  </a:solidFill>
                  <a:latin typeface="Barlow"/>
                  <a:ea typeface="맑은 고딕"/>
                  <a:cs typeface="Calibri"/>
                </a:endParaRPr>
              </a:p>
              <a:p>
                <a:pPr>
                  <a:defRPr/>
                </a:pPr>
                <a:r>
                  <a:rPr lang="en-US" altLang="ko-KR" sz="1600" b="1">
                    <a:solidFill>
                      <a:srgbClr val="FFFFFF"/>
                    </a:solidFill>
                    <a:latin typeface="Barlow"/>
                    <a:ea typeface="맑은 고딕"/>
                    <a:cs typeface="Calibri"/>
                  </a:rPr>
                  <a:t>Conclusion</a:t>
                </a:r>
                <a:endParaRPr lang="en-US" sz="1600">
                  <a:solidFill>
                    <a:srgbClr val="FFFFFF"/>
                  </a:solidFill>
                  <a:latin typeface="Barlow"/>
                  <a:ea typeface="맑은 고딕"/>
                  <a:cs typeface="Calibri"/>
                </a:endParaRPr>
              </a:p>
            </p:txBody>
          </p:sp>
          <p:sp>
            <p:nvSpPr>
              <p:cNvPr id="76" name="Text Box 11"/>
              <p:cNvSpPr txBox="1">
                <a:spLocks noChangeArrowheads="1"/>
              </p:cNvSpPr>
              <p:nvPr/>
            </p:nvSpPr>
            <p:spPr bwMode="auto">
              <a:xfrm>
                <a:off x="1761158" y="4960306"/>
                <a:ext cx="3168650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1440" tIns="45720" rIns="91440" bIns="45720" anchor="ctr">
                <a:spAutoFit/>
              </a:bodyPr>
              <a:lstStyle/>
              <a:p>
                <a:pPr>
                  <a:lnSpc>
                    <a:spcPts val="1200"/>
                  </a:lnSpc>
                  <a:defRPr/>
                </a:pPr>
                <a:endParaRPr lang="en-US" altLang="ko-KR" sz="1200">
                  <a:solidFill>
                    <a:srgbClr val="FFFFFF"/>
                  </a:solidFill>
                  <a:latin typeface="Barlow"/>
                  <a:ea typeface="맑은 고딕" pitchFamily="50" charset="-127"/>
                  <a:cs typeface="굴림" pitchFamily="50" charset="-127"/>
                </a:endParaRPr>
              </a:p>
            </p:txBody>
          </p:sp>
          <p:sp>
            <p:nvSpPr>
              <p:cNvPr id="77" name="TextBox 13"/>
              <p:cNvSpPr txBox="1">
                <a:spLocks noChangeArrowheads="1"/>
              </p:cNvSpPr>
              <p:nvPr/>
            </p:nvSpPr>
            <p:spPr bwMode="auto">
              <a:xfrm>
                <a:off x="1077516" y="4640505"/>
                <a:ext cx="398730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40" tIns="45720" rIns="91440" bIns="45720" anchor="t">
                <a:spAutoFit/>
              </a:bodyPr>
              <a:lstStyle/>
              <a:p>
                <a:r>
                  <a:rPr lang="en-US" altLang="ko-KR" sz="2500" b="1">
                    <a:solidFill>
                      <a:srgbClr val="FFFFFF"/>
                    </a:solidFill>
                    <a:latin typeface="Barlow"/>
                    <a:ea typeface="맑은 고딕"/>
                  </a:rPr>
                  <a:t>5</a:t>
                </a:r>
                <a:endParaRPr lang="ko-KR" altLang="en-US" sz="2500" b="1">
                  <a:solidFill>
                    <a:srgbClr val="FFFFFF"/>
                  </a:solidFill>
                  <a:latin typeface="Barlow"/>
                  <a:ea typeface="맑은 고딕" pitchFamily="50" charset="-127"/>
                  <a:cs typeface="Calibri"/>
                </a:endParaRPr>
              </a:p>
            </p:txBody>
          </p:sp>
        </p:grpSp>
        <p:cxnSp>
          <p:nvCxnSpPr>
            <p:cNvPr id="74" name="직선 연결선 73"/>
            <p:cNvCxnSpPr/>
            <p:nvPr/>
          </p:nvCxnSpPr>
          <p:spPr>
            <a:xfrm>
              <a:off x="5975350" y="3872598"/>
              <a:ext cx="0" cy="501859"/>
            </a:xfrm>
            <a:prstGeom prst="line">
              <a:avLst/>
            </a:prstGeom>
            <a:ln w="38100">
              <a:solidFill>
                <a:srgbClr val="9DC6E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E943619-51B7-1056-F567-6F9A8CFD731B}"/>
              </a:ext>
            </a:extLst>
          </p:cNvPr>
          <p:cNvSpPr txBox="1"/>
          <p:nvPr/>
        </p:nvSpPr>
        <p:spPr>
          <a:xfrm>
            <a:off x="5298637" y="9197"/>
            <a:ext cx="1845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Barlow"/>
                <a:cs typeface="Calibri Light"/>
              </a:rPr>
              <a:t>WORKFLOW</a:t>
            </a:r>
            <a:endParaRPr lang="en-US" b="1">
              <a:solidFill>
                <a:schemeClr val="bg1"/>
              </a:solidFill>
              <a:latin typeface="Barlow"/>
            </a:endParaRPr>
          </a:p>
        </p:txBody>
      </p:sp>
      <p:pic>
        <p:nvPicPr>
          <p:cNvPr id="8" name="Record (online-voice-recorder.com) (2)">
            <a:hlinkClick r:id="" action="ppaction://media"/>
            <a:extLst>
              <a:ext uri="{FF2B5EF4-FFF2-40B4-BE49-F238E27FC236}">
                <a16:creationId xmlns:a16="http://schemas.microsoft.com/office/drawing/2014/main" id="{0F45E4A1-58B5-7CCE-3784-CBD5CE4411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5573" y="59249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61AC2-C9C6-4C0F-A867-F2A0889DF2D6}"/>
              </a:ext>
            </a:extLst>
          </p:cNvPr>
          <p:cNvSpPr txBox="1"/>
          <p:nvPr/>
        </p:nvSpPr>
        <p:spPr>
          <a:xfrm>
            <a:off x="1793419" y="222358"/>
            <a:ext cx="44016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Data Understanding</a:t>
            </a:r>
            <a:endParaRPr lang="en-US" sz="3200" b="1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D0FC2-EC2F-98CB-2FB6-3054F1F94673}"/>
              </a:ext>
            </a:extLst>
          </p:cNvPr>
          <p:cNvSpPr txBox="1"/>
          <p:nvPr/>
        </p:nvSpPr>
        <p:spPr>
          <a:xfrm>
            <a:off x="423993" y="20729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272525"/>
                </a:solidFill>
                <a:latin typeface="Barlow"/>
              </a:rPr>
              <a:t>Flight Records</a:t>
            </a:r>
            <a:endParaRPr lang="en-US" sz="2800" b="1">
              <a:solidFill>
                <a:srgbClr val="272525"/>
              </a:solidFill>
              <a:latin typeface="Barlow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F32F6-E8EF-CB76-13DA-DAA139431E77}"/>
              </a:ext>
            </a:extLst>
          </p:cNvPr>
          <p:cNvSpPr txBox="1"/>
          <p:nvPr/>
        </p:nvSpPr>
        <p:spPr>
          <a:xfrm>
            <a:off x="3624557" y="2037040"/>
            <a:ext cx="19452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rgbClr val="272525"/>
                </a:solidFill>
                <a:latin typeface="Barlow"/>
              </a:rPr>
              <a:t>Airlines</a:t>
            </a:r>
            <a:endParaRPr lang="en-US" sz="2800">
              <a:latin typeface="Barlow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C397C-F6BA-CDA6-BC9C-5744ED9E1DC4}"/>
              </a:ext>
            </a:extLst>
          </p:cNvPr>
          <p:cNvSpPr txBox="1"/>
          <p:nvPr/>
        </p:nvSpPr>
        <p:spPr>
          <a:xfrm>
            <a:off x="700612" y="1422883"/>
            <a:ext cx="1584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accent5">
                    <a:lumMod val="76000"/>
                  </a:schemeClr>
                </a:solidFill>
                <a:cs typeface="Calibri Light"/>
              </a:rPr>
              <a:t>10,000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22864B-5175-7ECE-583C-4DCF75BC1A7A}"/>
              </a:ext>
            </a:extLst>
          </p:cNvPr>
          <p:cNvSpPr txBox="1"/>
          <p:nvPr/>
        </p:nvSpPr>
        <p:spPr>
          <a:xfrm>
            <a:off x="564789" y="4343331"/>
            <a:ext cx="18600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Barlow"/>
                <a:cs typeface="Calibri Light"/>
              </a:rPr>
              <a:t>Columns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A9ADA-D533-E974-8D64-63FEAA7B8A67}"/>
              </a:ext>
            </a:extLst>
          </p:cNvPr>
          <p:cNvSpPr txBox="1"/>
          <p:nvPr/>
        </p:nvSpPr>
        <p:spPr>
          <a:xfrm>
            <a:off x="3995423" y="4248204"/>
            <a:ext cx="1478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latin typeface="Barlow"/>
                <a:cs typeface="Calibri Light"/>
              </a:rPr>
              <a:t>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59BF9-521C-2901-AF2E-296403CA9CC3}"/>
              </a:ext>
            </a:extLst>
          </p:cNvPr>
          <p:cNvSpPr txBox="1"/>
          <p:nvPr/>
        </p:nvSpPr>
        <p:spPr>
          <a:xfrm>
            <a:off x="907026" y="3700664"/>
            <a:ext cx="11704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accent5">
                    <a:lumMod val="76000"/>
                  </a:schemeClr>
                </a:solidFill>
                <a:cs typeface="Calibri Light"/>
              </a:rPr>
              <a:t>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839D4-8C29-3DC5-1DD0-E5020212C21D}"/>
              </a:ext>
            </a:extLst>
          </p:cNvPr>
          <p:cNvSpPr txBox="1"/>
          <p:nvPr/>
        </p:nvSpPr>
        <p:spPr>
          <a:xfrm>
            <a:off x="4337674" y="3694108"/>
            <a:ext cx="9692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>
                <a:solidFill>
                  <a:schemeClr val="accent5">
                    <a:lumMod val="76000"/>
                  </a:schemeClr>
                </a:solidFill>
                <a:cs typeface="Calibri Light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9B514-9135-6C75-E38E-7E41B6582BF9}"/>
              </a:ext>
            </a:extLst>
          </p:cNvPr>
          <p:cNvSpPr txBox="1"/>
          <p:nvPr/>
        </p:nvSpPr>
        <p:spPr>
          <a:xfrm>
            <a:off x="3862685" y="138913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5">
                    <a:lumMod val="76000"/>
                  </a:schemeClr>
                </a:solidFill>
              </a:rPr>
              <a:t>10</a:t>
            </a:r>
            <a:endParaRPr lang="en-US" sz="3600">
              <a:solidFill>
                <a:schemeClr val="accent5">
                  <a:lumMod val="76000"/>
                </a:schemeClr>
              </a:solidFill>
              <a:cs typeface="Calibri Light"/>
            </a:endParaRP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746D09DB-98AA-85F1-FDBE-8326D495A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06" y="0"/>
            <a:ext cx="3580330" cy="6850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59F48-F03C-49BB-2D71-40F917D54EBA}"/>
              </a:ext>
            </a:extLst>
          </p:cNvPr>
          <p:cNvSpPr txBox="1"/>
          <p:nvPr/>
        </p:nvSpPr>
        <p:spPr>
          <a:xfrm>
            <a:off x="242663" y="2559357"/>
            <a:ext cx="3098531" cy="8079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50" dirty="0">
                <a:solidFill>
                  <a:srgbClr val="272525"/>
                </a:solidFill>
                <a:latin typeface="Montserrat"/>
              </a:rPr>
              <a:t>The dataset contains over </a:t>
            </a:r>
          </a:p>
          <a:p>
            <a:r>
              <a:rPr lang="en-US" sz="1550" dirty="0">
                <a:solidFill>
                  <a:srgbClr val="272525"/>
                </a:solidFill>
                <a:latin typeface="Montserrat"/>
              </a:rPr>
              <a:t>10,000 flight booking </a:t>
            </a:r>
          </a:p>
          <a:p>
            <a:r>
              <a:rPr lang="en-US" sz="1550" dirty="0">
                <a:solidFill>
                  <a:srgbClr val="272525"/>
                </a:solidFill>
                <a:latin typeface="Montserrat"/>
              </a:rPr>
              <a:t>records.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7939C-15A6-A69B-7DC1-1148326C2224}"/>
              </a:ext>
            </a:extLst>
          </p:cNvPr>
          <p:cNvSpPr txBox="1"/>
          <p:nvPr/>
        </p:nvSpPr>
        <p:spPr>
          <a:xfrm>
            <a:off x="420329" y="4866968"/>
            <a:ext cx="2743200" cy="3308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50">
                <a:solidFill>
                  <a:srgbClr val="272525"/>
                </a:solidFill>
                <a:latin typeface="Montserrat"/>
              </a:rPr>
              <a:t>It has 22 variables</a:t>
            </a:r>
            <a:endParaRPr lang="en-US" sz="1550">
              <a:latin typeface="Montserra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09390-E3D9-2669-3C90-15D78A5FFE5B}"/>
              </a:ext>
            </a:extLst>
          </p:cNvPr>
          <p:cNvSpPr txBox="1"/>
          <p:nvPr/>
        </p:nvSpPr>
        <p:spPr>
          <a:xfrm>
            <a:off x="3200400" y="2595716"/>
            <a:ext cx="2743200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50">
                <a:solidFill>
                  <a:srgbClr val="272525"/>
                </a:solidFill>
                <a:latin typeface="Montserrat"/>
              </a:rPr>
              <a:t>It has about 10 airlines</a:t>
            </a:r>
          </a:p>
          <a:p>
            <a:endParaRPr lang="en-US" sz="1550">
              <a:solidFill>
                <a:srgbClr val="272525"/>
              </a:solidFill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BABAA6-90E1-5A73-DE25-C4D734A3BE32}"/>
              </a:ext>
            </a:extLst>
          </p:cNvPr>
          <p:cNvSpPr txBox="1"/>
          <p:nvPr/>
        </p:nvSpPr>
        <p:spPr>
          <a:xfrm>
            <a:off x="3222523" y="4771103"/>
            <a:ext cx="2743200" cy="3308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50">
                <a:solidFill>
                  <a:srgbClr val="272525"/>
                </a:solidFill>
                <a:latin typeface="Montserrat"/>
              </a:rPr>
              <a:t>It contains 3 years data</a:t>
            </a:r>
            <a:endParaRPr lang="en-US"/>
          </a:p>
        </p:txBody>
      </p:sp>
      <p:pic>
        <p:nvPicPr>
          <p:cNvPr id="12" name="Record (online-voice-recorder.com) (3)">
            <a:hlinkClick r:id="" action="ppaction://media"/>
            <a:extLst>
              <a:ext uri="{FF2B5EF4-FFF2-40B4-BE49-F238E27FC236}">
                <a16:creationId xmlns:a16="http://schemas.microsoft.com/office/drawing/2014/main" id="{CC79D896-79B2-2D7D-F703-91FD17ACD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57814" y="360601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7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05" y="5449"/>
            <a:ext cx="9129161" cy="9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endParaRPr lang="en-US" sz="2800" b="1">
              <a:solidFill>
                <a:srgbClr val="1F1E1E"/>
              </a:solidFill>
              <a:latin typeface="Barlow"/>
              <a:ea typeface="Alexandria Semi Bold"/>
              <a:cs typeface="Calibri Light"/>
            </a:endParaRPr>
          </a:p>
        </p:txBody>
      </p:sp>
      <p:sp>
        <p:nvSpPr>
          <p:cNvPr id="5" name="Text 2"/>
          <p:cNvSpPr/>
          <p:nvPr/>
        </p:nvSpPr>
        <p:spPr>
          <a:xfrm>
            <a:off x="5416629" y="1225273"/>
            <a:ext cx="3864748" cy="399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000000"/>
              </a:solidFill>
              <a:latin typeface="Calibri"/>
              <a:ea typeface="Sora Light"/>
              <a:cs typeface="Times New Roman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Barlow"/>
                <a:ea typeface="Sora Light"/>
                <a:cs typeface="Calibri Light"/>
              </a:rPr>
              <a:t>Observations:</a:t>
            </a:r>
            <a:br>
              <a:rPr lang="en-US" sz="2000" b="1" dirty="0">
                <a:latin typeface="Barlow"/>
                <a:ea typeface="Sora Light"/>
                <a:cs typeface="Calibri Light"/>
              </a:rPr>
            </a:br>
            <a:br>
              <a:rPr lang="en-US" sz="2000" b="1" dirty="0">
                <a:latin typeface="Barlow"/>
                <a:ea typeface="Sora Light"/>
                <a:cs typeface="Calibri Light"/>
              </a:rPr>
            </a:br>
            <a:r>
              <a:rPr lang="en-US" sz="2000" dirty="0">
                <a:latin typeface="Barlow"/>
                <a:ea typeface="Sora Light"/>
                <a:cs typeface="Calibri Light"/>
              </a:rPr>
              <a:t>The flight price has been consistent across all the airlines.</a:t>
            </a:r>
          </a:p>
          <a:p>
            <a:endParaRPr lang="en-US" sz="2000" dirty="0">
              <a:latin typeface="Barlow"/>
              <a:ea typeface="Sora Light"/>
              <a:cs typeface="Calibri Light"/>
            </a:endParaRPr>
          </a:p>
          <a:p>
            <a:r>
              <a:rPr lang="en-US" sz="2000" dirty="0">
                <a:latin typeface="Barlow"/>
                <a:ea typeface="Sora Light"/>
                <a:cs typeface="Calibri Light"/>
              </a:rPr>
              <a:t>We could also confirm that there are </a:t>
            </a:r>
            <a:r>
              <a:rPr lang="en-US" sz="2000" dirty="0">
                <a:solidFill>
                  <a:srgbClr val="000000"/>
                </a:solidFill>
                <a:latin typeface="Barlow"/>
                <a:ea typeface="Sora Light"/>
                <a:cs typeface="Calibri Light"/>
              </a:rPr>
              <a:t>no outliers in flight prices.</a:t>
            </a:r>
            <a:endParaRPr lang="en-US" sz="2000" dirty="0">
              <a:solidFill>
                <a:srgbClr val="000000"/>
              </a:solidFill>
              <a:latin typeface="Barlow"/>
              <a:ea typeface="Sora Light" pitchFamily="34" charset="-122"/>
              <a:cs typeface="Calibri Light"/>
            </a:endParaRPr>
          </a:p>
          <a:p>
            <a:endParaRPr lang="en-US" sz="2000" b="1" dirty="0">
              <a:solidFill>
                <a:srgbClr val="000000"/>
              </a:solidFill>
              <a:latin typeface="Barlow"/>
              <a:ea typeface="Sora Light" pitchFamily="34" charset="-122"/>
              <a:cs typeface="Calibri Light"/>
            </a:endParaRPr>
          </a:p>
          <a:p>
            <a:endParaRPr lang="en-US" sz="2000" b="1" dirty="0">
              <a:solidFill>
                <a:srgbClr val="000000"/>
              </a:solidFill>
              <a:latin typeface="Barlow"/>
              <a:ea typeface="Sora Light" pitchFamily="34" charset="-122"/>
              <a:cs typeface="Calibri Light"/>
            </a:endParaRPr>
          </a:p>
          <a:p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228600" indent="-228600">
              <a:buFont typeface="Arial"/>
              <a:buChar char="•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228600" indent="-228600">
              <a:buFont typeface="Arial"/>
              <a:buChar char="•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228600" indent="-228600">
              <a:buFont typeface="Arial"/>
              <a:buChar char="•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228600" indent="-228600">
              <a:buFont typeface="Arial"/>
              <a:buChar char="•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800100" lvl="1" indent="-342900">
              <a:buFont typeface="Wingdings"/>
              <a:buChar char="§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228600" indent="-228600">
              <a:buFont typeface="Arial"/>
              <a:buChar char="•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Times New Roman"/>
            </a:endParaRPr>
          </a:p>
          <a:p>
            <a:pPr marL="228600" indent="-228600">
              <a:buFont typeface="Arial"/>
              <a:buChar char="•"/>
            </a:pPr>
            <a:endParaRPr lang="en-US" sz="1200" dirty="0">
              <a:solidFill>
                <a:srgbClr val="000000"/>
              </a:solidFill>
              <a:latin typeface="Calibri"/>
              <a:ea typeface="Sora Light" pitchFamily="34" charset="-122"/>
              <a:cs typeface="Calibri Light"/>
            </a:endParaRPr>
          </a:p>
          <a:p>
            <a:pPr marL="228600" indent="-228600">
              <a:lnSpc>
                <a:spcPts val="1688"/>
              </a:lnSpc>
              <a:buFont typeface="Arial"/>
              <a:buChar char="•"/>
            </a:pPr>
            <a:endParaRPr lang="en-US" sz="1200" dirty="0">
              <a:solidFill>
                <a:srgbClr val="3B3535"/>
              </a:solidFill>
              <a:latin typeface="Calibri"/>
              <a:ea typeface="Sora Light" pitchFamily="34" charset="-122"/>
              <a:cs typeface="Calibr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A560A-C07D-4769-AEB9-0116E50BA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41" y="1227947"/>
            <a:ext cx="4374137" cy="4003944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E06837C-504B-2318-DDF4-99197030E2D9}"/>
              </a:ext>
            </a:extLst>
          </p:cNvPr>
          <p:cNvSpPr/>
          <p:nvPr/>
        </p:nvSpPr>
        <p:spPr>
          <a:xfrm>
            <a:off x="377078" y="710634"/>
            <a:ext cx="6971828" cy="51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4028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algn="l" defTabSz="640080" rtl="0" eaLnBrk="1" latinLnBrk="0" hangingPunct="1">
              <a:defRPr sz="12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endParaRPr lang="en-US" sz="1200">
              <a:solidFill>
                <a:srgbClr val="000000"/>
              </a:solidFill>
              <a:latin typeface="Calibri"/>
              <a:ea typeface="Alexandria Semi Bold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8EF08-252C-A3B1-B20F-45F4CD31954B}"/>
              </a:ext>
            </a:extLst>
          </p:cNvPr>
          <p:cNvSpPr txBox="1"/>
          <p:nvPr/>
        </p:nvSpPr>
        <p:spPr>
          <a:xfrm>
            <a:off x="12032" y="12032"/>
            <a:ext cx="9133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F1E1E"/>
                </a:solidFill>
                <a:latin typeface="Barlow"/>
              </a:rPr>
              <a:t>  Exploratory Data Analysis – Flight Price and Airline</a:t>
            </a:r>
            <a:endParaRPr lang="en-US" sz="2800">
              <a:latin typeface="Barlow"/>
            </a:endParaRPr>
          </a:p>
        </p:txBody>
      </p:sp>
      <p:pic>
        <p:nvPicPr>
          <p:cNvPr id="6" name="EDA 1">
            <a:hlinkClick r:id="" action="ppaction://media"/>
            <a:extLst>
              <a:ext uri="{FF2B5EF4-FFF2-40B4-BE49-F238E27FC236}">
                <a16:creationId xmlns:a16="http://schemas.microsoft.com/office/drawing/2014/main" id="{59A454C1-090E-7D3F-0DD9-3D0472EA7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3429" y="421409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166F8B1F-C6E2-4525-3B02-708695A48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49" y="1563483"/>
            <a:ext cx="4541889" cy="3753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4F61F-05E0-0998-B255-611BBA33D9B8}"/>
              </a:ext>
            </a:extLst>
          </p:cNvPr>
          <p:cNvSpPr txBox="1"/>
          <p:nvPr/>
        </p:nvSpPr>
        <p:spPr>
          <a:xfrm>
            <a:off x="607025" y="147052"/>
            <a:ext cx="6344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Barlow"/>
                <a:cs typeface="Calibri Light"/>
              </a:rPr>
              <a:t>Exploratory Data Analysis – Class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55820-D63E-5CA2-912F-B3295CCF04B1}"/>
              </a:ext>
            </a:extLst>
          </p:cNvPr>
          <p:cNvSpPr txBox="1"/>
          <p:nvPr/>
        </p:nvSpPr>
        <p:spPr>
          <a:xfrm>
            <a:off x="5582265" y="1563329"/>
            <a:ext cx="341543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arlow"/>
                <a:cs typeface="Segoe UI"/>
              </a:rPr>
              <a:t>Observations:</a:t>
            </a:r>
            <a:r>
              <a:rPr lang="en-US" sz="2000" dirty="0">
                <a:latin typeface="Barlow"/>
                <a:cs typeface="Segoe UI"/>
              </a:rPr>
              <a:t>​</a:t>
            </a:r>
            <a:br>
              <a:rPr lang="en-US" sz="2000" dirty="0">
                <a:latin typeface="Barlow"/>
                <a:cs typeface="Segoe UI"/>
              </a:rPr>
            </a:br>
            <a:r>
              <a:rPr lang="en-US" sz="2000" dirty="0">
                <a:latin typeface="Barlow"/>
                <a:cs typeface="Segoe UI"/>
              </a:rPr>
              <a:t>​</a:t>
            </a:r>
            <a:br>
              <a:rPr lang="en-US" sz="2000" dirty="0">
                <a:latin typeface="Barlow"/>
                <a:cs typeface="Segoe UI"/>
              </a:rPr>
            </a:br>
            <a:r>
              <a:rPr lang="en-US" sz="2000" dirty="0">
                <a:latin typeface="Barlow"/>
                <a:cs typeface="Segoe UI"/>
              </a:rPr>
              <a:t>The flight price is  </a:t>
            </a:r>
          </a:p>
          <a:p>
            <a:r>
              <a:rPr lang="en-US" sz="2000" dirty="0">
                <a:latin typeface="Barlow"/>
                <a:cs typeface="Segoe UI"/>
              </a:rPr>
              <a:t>slightly higher for the</a:t>
            </a:r>
          </a:p>
          <a:p>
            <a:r>
              <a:rPr lang="en-US" sz="2000" dirty="0">
                <a:latin typeface="Barlow"/>
                <a:cs typeface="Segoe UI"/>
              </a:rPr>
              <a:t>Economy than other classes which may be due to large </a:t>
            </a:r>
          </a:p>
          <a:p>
            <a:r>
              <a:rPr lang="en-US" sz="2000" dirty="0">
                <a:latin typeface="Barlow"/>
                <a:cs typeface="Segoe UI"/>
              </a:rPr>
              <a:t>amounts of data from the </a:t>
            </a:r>
          </a:p>
          <a:p>
            <a:r>
              <a:rPr lang="en-US" sz="2000" dirty="0">
                <a:latin typeface="Barlow"/>
                <a:cs typeface="Segoe UI"/>
              </a:rPr>
              <a:t>economy class present in the dataset.</a:t>
            </a:r>
          </a:p>
          <a:p>
            <a:r>
              <a:rPr lang="en-US" sz="2000" dirty="0">
                <a:latin typeface="Barlow"/>
                <a:cs typeface="Segoe UI"/>
              </a:rPr>
              <a:t>​</a:t>
            </a:r>
          </a:p>
          <a:p>
            <a:endParaRPr lang="en-US" sz="2000" dirty="0">
              <a:latin typeface="Barlow"/>
              <a:cs typeface="Segoe UI"/>
            </a:endParaRPr>
          </a:p>
        </p:txBody>
      </p:sp>
      <p:pic>
        <p:nvPicPr>
          <p:cNvPr id="6" name="EDA 2">
            <a:hlinkClick r:id="" action="ppaction://media"/>
            <a:extLst>
              <a:ext uri="{FF2B5EF4-FFF2-40B4-BE49-F238E27FC236}">
                <a16:creationId xmlns:a16="http://schemas.microsoft.com/office/drawing/2014/main" id="{B079CFC2-5FE2-C431-9F21-E39B4276E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9065" y="483800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4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blue dots&#10;&#10;Description automatically generated">
            <a:extLst>
              <a:ext uri="{FF2B5EF4-FFF2-40B4-BE49-F238E27FC236}">
                <a16:creationId xmlns:a16="http://schemas.microsoft.com/office/drawing/2014/main" id="{D0959C1A-8550-CE21-8258-920B4AC65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1" y="1145829"/>
            <a:ext cx="4752279" cy="4266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DE684-4EA0-E461-DCE8-CF4BFE2BBD63}"/>
              </a:ext>
            </a:extLst>
          </p:cNvPr>
          <p:cNvSpPr txBox="1"/>
          <p:nvPr/>
        </p:nvSpPr>
        <p:spPr>
          <a:xfrm>
            <a:off x="491780" y="166940"/>
            <a:ext cx="85699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Barlow"/>
              </a:rPr>
              <a:t>Exploratory Data Analysis – Flight Price and Distance</a:t>
            </a:r>
            <a:endParaRPr lang="en-US" sz="2800" dirty="0">
              <a:latin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2CEC8-42DF-1254-2155-D4BBDD230432}"/>
              </a:ext>
            </a:extLst>
          </p:cNvPr>
          <p:cNvSpPr txBox="1"/>
          <p:nvPr/>
        </p:nvSpPr>
        <p:spPr>
          <a:xfrm>
            <a:off x="5606716" y="1148347"/>
            <a:ext cx="353728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arlow"/>
              </a:rPr>
              <a:t>Observations:</a:t>
            </a:r>
            <a:r>
              <a:rPr lang="en-US" sz="2000" dirty="0">
                <a:latin typeface="Barlow"/>
              </a:rPr>
              <a:t>​​</a:t>
            </a:r>
            <a:br>
              <a:rPr lang="en-US" sz="2000" dirty="0">
                <a:latin typeface="Barlow"/>
              </a:rPr>
            </a:br>
            <a:r>
              <a:rPr lang="en-US" sz="2000" dirty="0">
                <a:latin typeface="Barlow"/>
              </a:rPr>
              <a:t>​​</a:t>
            </a:r>
            <a:br>
              <a:rPr lang="en-US" sz="2000" dirty="0">
                <a:latin typeface="Barlow"/>
              </a:rPr>
            </a:br>
            <a:r>
              <a:rPr lang="en-US" sz="2000" dirty="0">
                <a:latin typeface="Barlow"/>
              </a:rPr>
              <a:t>We could see that there is no </a:t>
            </a:r>
          </a:p>
          <a:p>
            <a:r>
              <a:rPr lang="en-US" sz="2000" dirty="0">
                <a:latin typeface="Barlow"/>
              </a:rPr>
              <a:t>relationship between the two </a:t>
            </a:r>
          </a:p>
          <a:p>
            <a:r>
              <a:rPr lang="en-US" sz="2000" dirty="0">
                <a:latin typeface="Barlow"/>
              </a:rPr>
              <a:t>variables </a:t>
            </a:r>
          </a:p>
          <a:p>
            <a:endParaRPr lang="en-US" sz="2000" dirty="0">
              <a:latin typeface="Barlow"/>
            </a:endParaRPr>
          </a:p>
          <a:p>
            <a:r>
              <a:rPr lang="en-US" sz="2000" dirty="0">
                <a:latin typeface="Barlow"/>
              </a:rPr>
              <a:t>There must be some other </a:t>
            </a:r>
          </a:p>
          <a:p>
            <a:r>
              <a:rPr lang="en-US" sz="2000" dirty="0">
                <a:latin typeface="Barlow"/>
              </a:rPr>
              <a:t>factors influencing the flight </a:t>
            </a:r>
          </a:p>
          <a:p>
            <a:r>
              <a:rPr lang="en-US" sz="2000" dirty="0">
                <a:latin typeface="Barlow"/>
              </a:rPr>
              <a:t>price along with the distance</a:t>
            </a:r>
          </a:p>
        </p:txBody>
      </p:sp>
      <p:pic>
        <p:nvPicPr>
          <p:cNvPr id="6" name="EDA 3">
            <a:hlinkClick r:id="" action="ppaction://media"/>
            <a:extLst>
              <a:ext uri="{FF2B5EF4-FFF2-40B4-BE49-F238E27FC236}">
                <a16:creationId xmlns:a16="http://schemas.microsoft.com/office/drawing/2014/main" id="{B30E0D65-A36B-DF42-C2E7-5274AA3BF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3516" y="44688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238CC-CC0F-8B9A-D673-30C8F00F10F3}"/>
              </a:ext>
            </a:extLst>
          </p:cNvPr>
          <p:cNvSpPr txBox="1"/>
          <p:nvPr/>
        </p:nvSpPr>
        <p:spPr>
          <a:xfrm>
            <a:off x="698824" y="210804"/>
            <a:ext cx="7678557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Barlow"/>
                <a:cs typeface="Calibri Light"/>
              </a:rPr>
              <a:t>Exploratory Data Analysis- Correlation Matrix</a:t>
            </a:r>
          </a:p>
          <a:p>
            <a:endParaRPr lang="en-US" sz="2400" b="1" dirty="0"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665A4-76F0-823E-66DF-8EBF9E599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7" y="994251"/>
            <a:ext cx="4866106" cy="4448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754181-949B-5F0B-8108-A973A7FD484D}"/>
              </a:ext>
            </a:extLst>
          </p:cNvPr>
          <p:cNvSpPr txBox="1"/>
          <p:nvPr/>
        </p:nvSpPr>
        <p:spPr>
          <a:xfrm>
            <a:off x="5346032" y="1007980"/>
            <a:ext cx="34183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arlow"/>
                <a:cs typeface="Segoe UI"/>
              </a:rPr>
              <a:t>Observations:</a:t>
            </a:r>
            <a:r>
              <a:rPr lang="en-US" sz="2000" dirty="0">
                <a:latin typeface="Barlow"/>
                <a:cs typeface="Segoe UI"/>
              </a:rPr>
              <a:t>​​​</a:t>
            </a:r>
            <a:br>
              <a:rPr lang="en-US" sz="2000" dirty="0">
                <a:latin typeface="Barlow"/>
                <a:cs typeface="Segoe UI"/>
              </a:rPr>
            </a:br>
            <a:r>
              <a:rPr lang="en-US" sz="2000" dirty="0">
                <a:latin typeface="Barlow"/>
                <a:cs typeface="Segoe UI"/>
              </a:rPr>
              <a:t>​​​</a:t>
            </a:r>
            <a:br>
              <a:rPr lang="en-US" sz="2000" dirty="0">
                <a:latin typeface="Barlow"/>
                <a:cs typeface="Segoe UI"/>
              </a:rPr>
            </a:br>
            <a:r>
              <a:rPr lang="en-US" sz="2000" dirty="0">
                <a:latin typeface="Barlow"/>
                <a:cs typeface="Segoe UI"/>
              </a:rPr>
              <a:t>There is a slight positive </a:t>
            </a:r>
          </a:p>
          <a:p>
            <a:r>
              <a:rPr lang="en-US" sz="2000" dirty="0">
                <a:latin typeface="Barlow"/>
                <a:cs typeface="Segoe UI"/>
              </a:rPr>
              <a:t>correlation between Luggage </a:t>
            </a:r>
          </a:p>
          <a:p>
            <a:r>
              <a:rPr lang="en-US" sz="2000" dirty="0">
                <a:latin typeface="Barlow"/>
                <a:cs typeface="Segoe UI"/>
              </a:rPr>
              <a:t>Allowance and Flight Price. </a:t>
            </a:r>
          </a:p>
          <a:p>
            <a:endParaRPr lang="en-US" sz="2000" dirty="0">
              <a:latin typeface="Barlow"/>
              <a:cs typeface="Segoe UI"/>
            </a:endParaRPr>
          </a:p>
          <a:p>
            <a:r>
              <a:rPr lang="en-US" sz="2000" dirty="0">
                <a:latin typeface="Barlow"/>
                <a:cs typeface="Segoe UI"/>
              </a:rPr>
              <a:t>There is no relationship </a:t>
            </a:r>
          </a:p>
          <a:p>
            <a:r>
              <a:rPr lang="en-US" sz="2000" dirty="0">
                <a:latin typeface="Barlow"/>
                <a:cs typeface="Segoe UI"/>
              </a:rPr>
              <a:t>between flight price and </a:t>
            </a:r>
          </a:p>
          <a:p>
            <a:r>
              <a:rPr lang="en-US" sz="2000" dirty="0">
                <a:latin typeface="Barlow"/>
                <a:cs typeface="Segoe UI"/>
              </a:rPr>
              <a:t>distance</a:t>
            </a:r>
          </a:p>
          <a:p>
            <a:endParaRPr lang="en-US" sz="2000" dirty="0">
              <a:latin typeface="Barlow"/>
              <a:cs typeface="Segoe UI"/>
            </a:endParaRPr>
          </a:p>
        </p:txBody>
      </p:sp>
      <p:pic>
        <p:nvPicPr>
          <p:cNvPr id="5" name="EDA 4">
            <a:hlinkClick r:id="" action="ppaction://media"/>
            <a:extLst>
              <a:ext uri="{FF2B5EF4-FFF2-40B4-BE49-F238E27FC236}">
                <a16:creationId xmlns:a16="http://schemas.microsoft.com/office/drawing/2014/main" id="{CCB5ED56-78AE-D509-B343-7CD992E5D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2832" y="417807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211384-5A5A-E181-CB56-782C5922954D}"/>
              </a:ext>
            </a:extLst>
          </p:cNvPr>
          <p:cNvSpPr txBox="1"/>
          <p:nvPr/>
        </p:nvSpPr>
        <p:spPr>
          <a:xfrm>
            <a:off x="803116" y="3917"/>
            <a:ext cx="75340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Calibri Light"/>
              </a:rPr>
              <a:t>Exploratory Data Analysis – Time Series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22E74-718D-380A-DAC7-DD1E2843012B}"/>
              </a:ext>
            </a:extLst>
          </p:cNvPr>
          <p:cNvSpPr txBox="1"/>
          <p:nvPr/>
        </p:nvSpPr>
        <p:spPr>
          <a:xfrm>
            <a:off x="1617392" y="1986718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6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54E8E3E5-A907-1476-EC70-A3AA69017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" y="882884"/>
            <a:ext cx="4697008" cy="3246500"/>
          </a:xfrm>
          <a:prstGeom prst="rect">
            <a:avLst/>
          </a:prstGeom>
        </p:spPr>
      </p:pic>
      <p:pic>
        <p:nvPicPr>
          <p:cNvPr id="2" name="Picture 1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7D65E88-5345-FDD2-8E6D-4E9B8AD29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540" y="883486"/>
            <a:ext cx="4464551" cy="3246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69ACD-B61B-C640-9204-C88DFA2BB21E}"/>
              </a:ext>
            </a:extLst>
          </p:cNvPr>
          <p:cNvSpPr txBox="1"/>
          <p:nvPr/>
        </p:nvSpPr>
        <p:spPr>
          <a:xfrm>
            <a:off x="279401" y="4363453"/>
            <a:ext cx="85851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Barlow"/>
                <a:cs typeface="Segoe UI"/>
              </a:rPr>
              <a:t>Observations:</a:t>
            </a:r>
            <a:r>
              <a:rPr lang="en-US" sz="2000" dirty="0">
                <a:latin typeface="Barlow"/>
                <a:cs typeface="Segoe UI"/>
              </a:rPr>
              <a:t>​​​</a:t>
            </a:r>
            <a:br>
              <a:rPr lang="en-US" sz="2000" dirty="0">
                <a:latin typeface="Barlow"/>
                <a:cs typeface="Segoe UI"/>
              </a:rPr>
            </a:br>
            <a:r>
              <a:rPr lang="en-US" sz="2000" dirty="0">
                <a:latin typeface="Barlow"/>
                <a:cs typeface="Segoe UI"/>
              </a:rPr>
              <a:t>​​​</a:t>
            </a:r>
            <a:br>
              <a:rPr lang="en-US" sz="2000" dirty="0">
                <a:latin typeface="Barlow"/>
                <a:cs typeface="Segoe UI"/>
              </a:rPr>
            </a:br>
            <a:r>
              <a:rPr lang="en-US" sz="2000" dirty="0">
                <a:latin typeface="Barlow"/>
                <a:ea typeface="+mn-lt"/>
                <a:cs typeface="+mn-lt"/>
              </a:rPr>
              <a:t>We could see flight prices started drastically increasing from 2023</a:t>
            </a:r>
            <a:endParaRPr lang="en-US" sz="2000" dirty="0">
              <a:latin typeface="Barlow"/>
              <a:cs typeface="Segoe UI"/>
            </a:endParaRPr>
          </a:p>
          <a:p>
            <a:r>
              <a:rPr lang="en-US" sz="2000" dirty="0">
                <a:latin typeface="Barlow"/>
                <a:cs typeface="Segoe UI"/>
              </a:rPr>
              <a:t>​</a:t>
            </a:r>
          </a:p>
          <a:p>
            <a:r>
              <a:rPr lang="en-US" sz="2000" dirty="0">
                <a:latin typeface="Barlow"/>
                <a:ea typeface="+mn-lt"/>
                <a:cs typeface="+mn-lt"/>
              </a:rPr>
              <a:t>We could see the prices are high on Sunday, Wednesdays, and Thursdays, </a:t>
            </a:r>
          </a:p>
          <a:p>
            <a:r>
              <a:rPr lang="en-US" sz="2000" dirty="0">
                <a:latin typeface="Barlow"/>
                <a:ea typeface="+mn-lt"/>
                <a:cs typeface="+mn-lt"/>
              </a:rPr>
              <a:t>compared to the other days.</a:t>
            </a:r>
          </a:p>
        </p:txBody>
      </p:sp>
      <p:pic>
        <p:nvPicPr>
          <p:cNvPr id="6" name="Record (online-voice-recorder.com)-2">
            <a:hlinkClick r:id="" action="ppaction://media"/>
            <a:extLst>
              <a:ext uri="{FF2B5EF4-FFF2-40B4-BE49-F238E27FC236}">
                <a16:creationId xmlns:a16="http://schemas.microsoft.com/office/drawing/2014/main" id="{203BFB29-43DC-656A-F248-28DBF92653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2825" y="4608319"/>
            <a:ext cx="540680" cy="4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1035</Words>
  <Application>Microsoft Office PowerPoint</Application>
  <PresentationFormat>On-screen Show (4:3)</PresentationFormat>
  <Paragraphs>186</Paragraphs>
  <Slides>16</Slides>
  <Notes>9</Notes>
  <HiddenSlides>0</HiddenSlides>
  <MMClips>15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 Light</vt:lpstr>
      <vt:lpstr>굴림체</vt:lpstr>
      <vt:lpstr>Wingdings,Sans-Serif</vt:lpstr>
      <vt:lpstr>맑은 고딕</vt:lpstr>
      <vt:lpstr>Arial</vt:lpstr>
      <vt:lpstr>Sora Light</vt:lpstr>
      <vt:lpstr>Barlow</vt:lpstr>
      <vt:lpstr>Montserrat</vt:lpstr>
      <vt:lpstr>Symbol</vt:lpstr>
      <vt:lpstr>Wingdings</vt:lpstr>
      <vt:lpstr>Alexandria Semi Bold</vt:lpstr>
      <vt:lpstr>Times New Roman</vt:lpstr>
      <vt:lpstr>Calibri</vt:lpstr>
      <vt:lpstr>Office 테마</vt:lpstr>
      <vt:lpstr>ADTA 5130 Flight Price Prediction   Project Presentation          Group 3C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Gurunathan, Deepeka</cp:lastModifiedBy>
  <cp:revision>24</cp:revision>
  <dcterms:created xsi:type="dcterms:W3CDTF">2010-02-01T08:03:16Z</dcterms:created>
  <dcterms:modified xsi:type="dcterms:W3CDTF">2024-11-25T01:00:17Z</dcterms:modified>
  <cp:category>www.slidemembers.com</cp:category>
</cp:coreProperties>
</file>